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5.jpg" ContentType="image/jpg"/>
  <Override PartName="/ppt/media/image16.jpg" ContentType="image/jpg"/>
  <Override PartName="/ppt/media/image18.jpg" ContentType="image/jpg"/>
  <Override PartName="/ppt/media/image19.jpg" ContentType="image/jpg"/>
  <Override PartName="/ppt/media/image20.jpg" ContentType="image/jpg"/>
  <Override PartName="/ppt/notesSlides/notesSlide21.xml" ContentType="application/vnd.openxmlformats-officedocument.presentationml.notesSlide+xml"/>
  <Override PartName="/ppt/media/image28.jpg" ContentType="image/jpg"/>
  <Override PartName="/ppt/media/image36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ppt/media/image48.jpg" ContentType="image/jpg"/>
  <Override PartName="/ppt/media/image50.jpg" ContentType="image/jpg"/>
  <Override PartName="/ppt/media/image5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319" r:id="rId3"/>
    <p:sldId id="292" r:id="rId4"/>
    <p:sldId id="293" r:id="rId5"/>
    <p:sldId id="294" r:id="rId6"/>
    <p:sldId id="259" r:id="rId7"/>
    <p:sldId id="260" r:id="rId8"/>
    <p:sldId id="261" r:id="rId9"/>
    <p:sldId id="275" r:id="rId10"/>
    <p:sldId id="273" r:id="rId11"/>
    <p:sldId id="274" r:id="rId12"/>
    <p:sldId id="277" r:id="rId13"/>
    <p:sldId id="262" r:id="rId14"/>
    <p:sldId id="263" r:id="rId15"/>
    <p:sldId id="264" r:id="rId16"/>
    <p:sldId id="265" r:id="rId17"/>
    <p:sldId id="278" r:id="rId18"/>
    <p:sldId id="267" r:id="rId19"/>
    <p:sldId id="268" r:id="rId20"/>
    <p:sldId id="269" r:id="rId21"/>
    <p:sldId id="270" r:id="rId22"/>
    <p:sldId id="271" r:id="rId23"/>
    <p:sldId id="272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315" r:id="rId36"/>
    <p:sldId id="316" r:id="rId37"/>
    <p:sldId id="317" r:id="rId38"/>
    <p:sldId id="318" r:id="rId39"/>
    <p:sldId id="291" r:id="rId40"/>
    <p:sldId id="295" r:id="rId41"/>
    <p:sldId id="297" r:id="rId42"/>
    <p:sldId id="323" r:id="rId43"/>
    <p:sldId id="321" r:id="rId44"/>
    <p:sldId id="322" r:id="rId45"/>
    <p:sldId id="324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58" r:id="rId55"/>
    <p:sldId id="359" r:id="rId56"/>
    <p:sldId id="360" r:id="rId57"/>
    <p:sldId id="335" r:id="rId58"/>
    <p:sldId id="336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20" r:id="rId80"/>
    <p:sldId id="374" r:id="rId81"/>
    <p:sldId id="375" r:id="rId82"/>
    <p:sldId id="361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63" r:id="rId94"/>
    <p:sldId id="362" r:id="rId95"/>
    <p:sldId id="385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6" r:id="rId106"/>
    <p:sldId id="387" r:id="rId107"/>
    <p:sldId id="392" r:id="rId108"/>
    <p:sldId id="393" r:id="rId109"/>
    <p:sldId id="394" r:id="rId110"/>
    <p:sldId id="395" r:id="rId111"/>
    <p:sldId id="396" r:id="rId112"/>
    <p:sldId id="388" r:id="rId113"/>
    <p:sldId id="389" r:id="rId114"/>
    <p:sldId id="390" r:id="rId115"/>
    <p:sldId id="391" r:id="rId116"/>
    <p:sldId id="398" r:id="rId117"/>
    <p:sldId id="399" r:id="rId118"/>
    <p:sldId id="400" r:id="rId119"/>
    <p:sldId id="401" r:id="rId120"/>
    <p:sldId id="402" r:id="rId121"/>
    <p:sldId id="417" r:id="rId122"/>
    <p:sldId id="416" r:id="rId123"/>
    <p:sldId id="418" r:id="rId124"/>
    <p:sldId id="403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13" r:id="rId135"/>
    <p:sldId id="414" r:id="rId136"/>
    <p:sldId id="419" r:id="rId137"/>
    <p:sldId id="415" r:id="rId138"/>
    <p:sldId id="397" r:id="rId139"/>
    <p:sldId id="325" r:id="rId140"/>
    <p:sldId id="326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4"/>
    <p:restoredTop sz="92587"/>
  </p:normalViewPr>
  <p:slideViewPr>
    <p:cSldViewPr snapToGrid="0" snapToObjects="1">
      <p:cViewPr varScale="1">
        <p:scale>
          <a:sx n="101" d="100"/>
          <a:sy n="101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notesMaster" Target="notesMasters/notesMaster1.xml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35A66-A3F7-924D-A7C5-873BFAE1535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29DBF-A29D-8B48-9DA1-DBEF48E75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0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78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901F2-BCEE-4976-B7D5-00E6FD15D3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9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62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0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611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432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2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47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901F2-BCEE-4976-B7D5-00E6FD15D3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8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901F2-BCEE-4976-B7D5-00E6FD15D3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8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901F2-BCEE-4976-B7D5-00E6FD15D38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7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9DBF-A29D-8B48-9DA1-DBEF48E750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0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3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1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901F2-BCEE-4976-B7D5-00E6FD15D3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3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1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92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82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5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54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3057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2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2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65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0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9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0988E-DD44-8248-8152-715BB3880B8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651E-7E8A-FC4A-A171-C79FCEB15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image" Target="../media/image55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hint.com/" TargetMode="External"/><Relationship Id="rId3" Type="http://schemas.openxmlformats.org/officeDocument/2006/relationships/hyperlink" Target="http://www.jslint.com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ech/pm2" TargetMode="External"/><Relationship Id="rId4" Type="http://schemas.openxmlformats.org/officeDocument/2006/relationships/hyperlink" Target="https://www.npmjs.com/package/forev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rong-pm.io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dis.io/" TargetMode="External"/><Relationship Id="rId3" Type="http://schemas.openxmlformats.org/officeDocument/2006/relationships/image" Target="../media/image57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arnish-cache.org/" TargetMode="External"/><Relationship Id="rId3" Type="http://schemas.openxmlformats.org/officeDocument/2006/relationships/hyperlink" Target="https://www.nginx.com/resources/wiki/start/topics/examples/reverseproxycachingexample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inx.org/en/docs/http/load_balancing.html" TargetMode="External"/><Relationship Id="rId3" Type="http://schemas.openxmlformats.org/officeDocument/2006/relationships/hyperlink" Target="https://www.digitalocean.com/community/tutorials/an-introduction-to-haproxy-and-load-balancing-concepts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ndardjs.com/rules.html#javascript-standard-style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5062614/how-to-decide-when-to-use-nodej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code.google.com/p/node-js-vs-apache-php-benchmark/wiki/Tests" TargetMode="External"/><Relationship Id="rId5" Type="http://schemas.openxmlformats.org/officeDocument/2006/relationships/hyperlink" Target="http://nodejs.org/jsconf2010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ora.com/What-are-the-disadvantages-of-using-Node-j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yent/node/wiki/Projects,-Applications,-and-Companies-Using-Nod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nodejitsu.com/top-node-module-creator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express@4.16.1" TargetMode="External"/><Relationship Id="rId4" Type="http://schemas.openxmlformats.org/officeDocument/2006/relationships/hyperlink" Target="mailto:express-generator@4.15.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flywheelsports/fwsp-hydra-express" TargetMode="External"/><Relationship Id="rId12" Type="http://schemas.openxmlformats.org/officeDocument/2006/relationships/hyperlink" Target="http://github.com/onehilltech/blueprint" TargetMode="External"/><Relationship Id="rId13" Type="http://schemas.openxmlformats.org/officeDocument/2006/relationships/hyperlink" Target="http://locomotivej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eathersjs.com/" TargetMode="External"/><Relationship Id="rId3" Type="http://schemas.openxmlformats.org/officeDocument/2006/relationships/hyperlink" Target="https://www.itemsapi.com/" TargetMode="External"/><Relationship Id="rId4" Type="http://schemas.openxmlformats.org/officeDocument/2006/relationships/hyperlink" Target="http://keystonejs.com/" TargetMode="External"/><Relationship Id="rId5" Type="http://schemas.openxmlformats.org/officeDocument/2006/relationships/hyperlink" Target="http://krakenjs.com/" TargetMode="External"/><Relationship Id="rId6" Type="http://schemas.openxmlformats.org/officeDocument/2006/relationships/hyperlink" Target="http://lean-stack.io/" TargetMode="External"/><Relationship Id="rId7" Type="http://schemas.openxmlformats.org/officeDocument/2006/relationships/hyperlink" Target="http://loopback.io/" TargetMode="External"/><Relationship Id="rId8" Type="http://schemas.openxmlformats.org/officeDocument/2006/relationships/hyperlink" Target="http://mean.io/" TargetMode="External"/><Relationship Id="rId9" Type="http://schemas.openxmlformats.org/officeDocument/2006/relationships/hyperlink" Target="http://sailsjs.org/" TargetMode="External"/><Relationship Id="rId10" Type="http://schemas.openxmlformats.org/officeDocument/2006/relationships/hyperlink" Target="http://bottr.co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expressjs.com/api.html#app-setting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3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3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6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5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51.jp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risingstack.com/node-js-security-checklist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xpressjs.com/en/advanced/security-updates.html" TargetMode="External"/><Relationship Id="rId3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tsencrypt.org/about/" TargetMode="Externa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owasp.org/index.php/Clickjacking" TargetMode="External"/><Relationship Id="rId12" Type="http://schemas.openxmlformats.org/officeDocument/2006/relationships/hyperlink" Target="https://github.com/helmetjs/x-xss-prote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elmetjs/csp" TargetMode="External"/><Relationship Id="rId3" Type="http://schemas.openxmlformats.org/officeDocument/2006/relationships/hyperlink" Target="https://github.com/helmetjs/hide-powered-by" TargetMode="External"/><Relationship Id="rId4" Type="http://schemas.openxmlformats.org/officeDocument/2006/relationships/hyperlink" Target="https://github.com/helmetjs/hpkp" TargetMode="External"/><Relationship Id="rId5" Type="http://schemas.openxmlformats.org/officeDocument/2006/relationships/hyperlink" Target="https://developer.mozilla.org/en-US/docs/Web/Security/Public_Key_Pinning" TargetMode="External"/><Relationship Id="rId6" Type="http://schemas.openxmlformats.org/officeDocument/2006/relationships/hyperlink" Target="https://github.com/helmetjs/hsts" TargetMode="External"/><Relationship Id="rId7" Type="http://schemas.openxmlformats.org/officeDocument/2006/relationships/hyperlink" Target="https://github.com/helmetjs/ienoopen" TargetMode="External"/><Relationship Id="rId8" Type="http://schemas.openxmlformats.org/officeDocument/2006/relationships/hyperlink" Target="https://github.com/helmetjs/nocache" TargetMode="External"/><Relationship Id="rId9" Type="http://schemas.openxmlformats.org/officeDocument/2006/relationships/hyperlink" Target="https://github.com/helmetjs/dont-sniff-mimetype" TargetMode="External"/><Relationship Id="rId10" Type="http://schemas.openxmlformats.org/officeDocument/2006/relationships/hyperlink" Target="https://github.com/helmetjs/frameguard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pmjs.com/package/express-session" TargetMode="External"/><Relationship Id="rId3" Type="http://schemas.openxmlformats.org/officeDocument/2006/relationships/hyperlink" Target="https://www.npmjs.com/package/cookie-session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vuln/" TargetMode="External"/><Relationship Id="rId4" Type="http://schemas.openxmlformats.org/officeDocument/2006/relationships/hyperlink" Target="https://www.owasp.org/index.php/Top_10_2013-Top_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security.io/advisories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-limiter" TargetMode="External"/><Relationship Id="rId4" Type="http://schemas.openxmlformats.org/officeDocument/2006/relationships/hyperlink" Target="https://www.npmjs.com/package/csurf" TargetMode="External"/><Relationship Id="rId5" Type="http://schemas.openxmlformats.org/officeDocument/2006/relationships/hyperlink" Target="http://sqlmap.org/" TargetMode="External"/><Relationship Id="rId6" Type="http://schemas.openxmlformats.org/officeDocument/2006/relationships/hyperlink" Target="https://nmap.org/" TargetMode="External"/><Relationship Id="rId7" Type="http://schemas.openxmlformats.org/officeDocument/2006/relationships/hyperlink" Target="https://github.com/nabla-c0d3/sslyze" TargetMode="External"/><Relationship Id="rId8" Type="http://schemas.openxmlformats.org/officeDocument/2006/relationships/hyperlink" Target="https://www.npmjs.com/package/safe-regex" TargetMode="External"/><Relationship Id="rId9" Type="http://schemas.openxmlformats.org/officeDocument/2006/relationships/hyperlink" Target="https://www.owasp.org/index.php/Regular_expression_Denial_of_Service_-_ReD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rongloop.com/node-js/api-gateway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pmjs.com/package/debug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Advantages of Node.js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223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333333"/>
              </a:buClr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JavaScript In the backend and frontend</a:t>
            </a:r>
          </a:p>
          <a:p>
            <a:pPr marL="609585" indent="-304792">
              <a:buClr>
                <a:srgbClr val="333333"/>
              </a:buClr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Best for web servers(http)</a:t>
            </a:r>
          </a:p>
          <a:p>
            <a:pPr marL="609585" indent="-304792">
              <a:buClr>
                <a:srgbClr val="333333"/>
              </a:buClr>
            </a:pPr>
            <a:r>
              <a:rPr lang="en" dirty="0" err="1">
                <a:solidFill>
                  <a:srgbClr val="333333"/>
                </a:solidFill>
                <a:highlight>
                  <a:srgbClr val="FFFFFF"/>
                </a:highlight>
              </a:rPr>
              <a:t>Node.js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 is a </a:t>
            </a:r>
            <a:r>
              <a:rPr lang="en-US" dirty="0" smtClean="0">
                <a:solidFill>
                  <a:srgbClr val="333333"/>
                </a:solidFill>
                <a:highlight>
                  <a:srgbClr val="FFFFFF"/>
                </a:highlight>
              </a:rPr>
              <a:t>good choice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</a:rPr>
              <a:t>for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building highly scalable Web App</a:t>
            </a:r>
          </a:p>
          <a:p>
            <a:pPr marL="609585" indent="-304792">
              <a:buClr>
                <a:srgbClr val="333333"/>
              </a:buClr>
            </a:pPr>
            <a:r>
              <a:rPr lang="en" dirty="0" err="1">
                <a:solidFill>
                  <a:srgbClr val="333333"/>
                </a:solidFill>
                <a:highlight>
                  <a:srgbClr val="FFFFFF"/>
                </a:highlight>
              </a:rPr>
              <a:t>Node.js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 excels at Real-time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</a:rPr>
              <a:t>applications</a:t>
            </a:r>
            <a:r>
              <a:rPr lang="en-US" dirty="0" smtClean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333333"/>
                </a:solidFill>
                <a:highlight>
                  <a:srgbClr val="FFFFFF"/>
                </a:highlight>
              </a:rPr>
              <a:t>Stock,chat,video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</a:p>
          <a:p>
            <a:pPr marL="609585" indent="-304792">
              <a:buClr>
                <a:srgbClr val="333333"/>
              </a:buClr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Data streaming gets easier.</a:t>
            </a:r>
          </a:p>
          <a:p>
            <a:pPr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345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2917" y="1027906"/>
            <a:ext cx="7180895" cy="5127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15" y="1027906"/>
            <a:ext cx="7114199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90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Handle exceptions </a:t>
            </a:r>
            <a:r>
              <a:rPr lang="en-US" b="1" dirty="0" smtClean="0"/>
              <a:t>properly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try-catch</a:t>
            </a:r>
          </a:p>
          <a:p>
            <a:r>
              <a:rPr lang="en-US" dirty="0" smtClean="0"/>
              <a:t>Use promises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3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try-catch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tool such as </a:t>
            </a:r>
            <a:r>
              <a:rPr lang="en-US" dirty="0">
                <a:hlinkClick r:id="rId2"/>
              </a:rPr>
              <a:t>JSHint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JSLint</a:t>
            </a:r>
            <a:r>
              <a:rPr lang="en-US" dirty="0"/>
              <a:t> to help you find implicit </a:t>
            </a:r>
            <a:r>
              <a:rPr lang="en-US" dirty="0" smtClean="0"/>
              <a:t>exceptions</a:t>
            </a:r>
          </a:p>
          <a:p>
            <a:r>
              <a:rPr lang="en-US" dirty="0" smtClean="0"/>
              <a:t>Example </a:t>
            </a:r>
            <a:r>
              <a:rPr lang="en-US" dirty="0"/>
              <a:t>of using try-catch to handle a potential process-crashing exception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2700" y="329563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app.get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'/search'</a:t>
            </a:r>
            <a:r>
              <a:rPr lang="en-US" dirty="0"/>
              <a:t>, 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</a:t>
            </a:r>
            <a:r>
              <a:rPr lang="en-US" dirty="0" err="1"/>
              <a:t>req</a:t>
            </a:r>
            <a:r>
              <a:rPr lang="en-US" dirty="0"/>
              <a:t>, res) {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>
                <a:solidFill>
                  <a:srgbClr val="808080"/>
                </a:solidFill>
              </a:rPr>
              <a:t>// Simulating </a:t>
            </a:r>
            <a:r>
              <a:rPr lang="en-US" i="1" dirty="0" err="1">
                <a:solidFill>
                  <a:srgbClr val="808080"/>
                </a:solidFill>
              </a:rPr>
              <a:t>async</a:t>
            </a:r>
            <a:r>
              <a:rPr lang="en-US" i="1" dirty="0">
                <a:solidFill>
                  <a:srgbClr val="808080"/>
                </a:solidFill>
              </a:rPr>
              <a:t> operation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</a:t>
            </a:r>
            <a:r>
              <a:rPr lang="en-US" dirty="0" err="1"/>
              <a:t>setImmediate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jsonStr</a:t>
            </a:r>
            <a:r>
              <a:rPr lang="en-US" dirty="0"/>
              <a:t> = </a:t>
            </a:r>
            <a:r>
              <a:rPr lang="en-US" dirty="0" err="1"/>
              <a:t>req.query.params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try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jsonObj</a:t>
            </a:r>
            <a:r>
              <a:rPr lang="en-US" dirty="0"/>
              <a:t>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jsonStr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res.send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'Success'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} </a:t>
            </a:r>
            <a:r>
              <a:rPr lang="en-US" b="1" dirty="0">
                <a:solidFill>
                  <a:srgbClr val="000080"/>
                </a:solidFill>
              </a:rPr>
              <a:t>catch </a:t>
            </a:r>
            <a:r>
              <a:rPr lang="en-US" dirty="0"/>
              <a:t>(e)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res.status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400</a:t>
            </a:r>
            <a:r>
              <a:rPr lang="en-US" dirty="0"/>
              <a:t>).send(</a:t>
            </a:r>
            <a:r>
              <a:rPr lang="en-US" b="1" dirty="0">
                <a:solidFill>
                  <a:srgbClr val="008000"/>
                </a:solidFill>
              </a:rPr>
              <a:t>'Invalid JSON string'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})</a:t>
            </a:r>
            <a:br>
              <a:rPr lang="en-US" dirty="0"/>
            </a:br>
            <a:r>
              <a:rPr lang="en-US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5942193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</a:t>
            </a:r>
            <a:r>
              <a:rPr lang="en-US" b="1" dirty="0" smtClean="0"/>
              <a:t>promises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8400" cy="4351338"/>
          </a:xfrm>
        </p:spPr>
        <p:txBody>
          <a:bodyPr/>
          <a:lstStyle/>
          <a:p>
            <a:r>
              <a:rPr lang="en-US" dirty="0"/>
              <a:t>Promises will handle any </a:t>
            </a:r>
            <a:r>
              <a:rPr lang="en-US" dirty="0" smtClean="0"/>
              <a:t>exceptions</a:t>
            </a:r>
            <a:r>
              <a:rPr lang="en-US" dirty="0"/>
              <a:t> (both explicit and implicit) in asynchronous code blocks that use </a:t>
            </a:r>
            <a:r>
              <a:rPr lang="en-US" dirty="0"/>
              <a:t>then()</a:t>
            </a:r>
            <a:r>
              <a:rPr lang="en-US" dirty="0"/>
              <a:t>. Just add </a:t>
            </a:r>
            <a:r>
              <a:rPr lang="en-US" dirty="0"/>
              <a:t>.catch(next)</a:t>
            </a:r>
            <a:r>
              <a:rPr lang="en-US" dirty="0"/>
              <a:t> to the end of promise </a:t>
            </a:r>
            <a:r>
              <a:rPr lang="en-US" dirty="0" smtClean="0"/>
              <a:t>chains</a:t>
            </a:r>
          </a:p>
          <a:p>
            <a:r>
              <a:rPr lang="en-US" dirty="0"/>
              <a:t>Now all errors asynchronous and synchronous get propagated to the error middleware.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94400" y="173913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app.get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'/'</a:t>
            </a:r>
            <a:r>
              <a:rPr lang="en-US" dirty="0"/>
              <a:t>, 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</a:t>
            </a:r>
            <a:r>
              <a:rPr lang="en-US" dirty="0" err="1"/>
              <a:t>req</a:t>
            </a:r>
            <a:r>
              <a:rPr lang="en-US" dirty="0"/>
              <a:t>, res, next) {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>
                <a:solidFill>
                  <a:srgbClr val="808080"/>
                </a:solidFill>
              </a:rPr>
              <a:t>// do some sync stuff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</a:t>
            </a:r>
            <a:r>
              <a:rPr lang="en-US" dirty="0" err="1"/>
              <a:t>queryDb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.then(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(data)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i="1" dirty="0">
                <a:solidFill>
                  <a:srgbClr val="808080"/>
                </a:solidFill>
              </a:rPr>
              <a:t>// handle data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 err="1"/>
              <a:t>makeCsv</a:t>
            </a:r>
            <a:r>
              <a:rPr lang="en-US" dirty="0"/>
              <a:t>(data)</a:t>
            </a:r>
            <a:br>
              <a:rPr lang="en-US" dirty="0"/>
            </a:br>
            <a:r>
              <a:rPr lang="en-US" dirty="0"/>
              <a:t>    })</a:t>
            </a:r>
            <a:br>
              <a:rPr lang="en-US" dirty="0"/>
            </a:br>
            <a:r>
              <a:rPr lang="en-US" dirty="0"/>
              <a:t>    .then(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(csv)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i="1" dirty="0">
                <a:solidFill>
                  <a:srgbClr val="808080"/>
                </a:solidFill>
              </a:rPr>
              <a:t>// handle csv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dirty="0"/>
              <a:t>})</a:t>
            </a:r>
            <a:br>
              <a:rPr lang="en-US" dirty="0"/>
            </a:br>
            <a:r>
              <a:rPr lang="en-US" dirty="0"/>
              <a:t>    .</a:t>
            </a:r>
            <a:r>
              <a:rPr lang="en-US" b="1" dirty="0">
                <a:solidFill>
                  <a:srgbClr val="000080"/>
                </a:solidFill>
              </a:rPr>
              <a:t>catch</a:t>
            </a:r>
            <a:r>
              <a:rPr lang="en-US" dirty="0"/>
              <a:t>(next)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(err, </a:t>
            </a:r>
            <a:r>
              <a:rPr lang="en-US" dirty="0" err="1"/>
              <a:t>req</a:t>
            </a:r>
            <a:r>
              <a:rPr lang="en-US" dirty="0"/>
              <a:t>, res, next) {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>
                <a:solidFill>
                  <a:srgbClr val="808080"/>
                </a:solidFill>
              </a:rPr>
              <a:t>// handle error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527211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Things to do in your environment /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NODE_ENV to “production”</a:t>
            </a:r>
          </a:p>
          <a:p>
            <a:r>
              <a:rPr lang="en-US" dirty="0"/>
              <a:t>Ensure your app automatically restarts</a:t>
            </a:r>
          </a:p>
          <a:p>
            <a:r>
              <a:rPr lang="en-US" dirty="0"/>
              <a:t>Run your app in a cluster</a:t>
            </a:r>
          </a:p>
          <a:p>
            <a:r>
              <a:rPr lang="en-US" dirty="0"/>
              <a:t>Cache request results</a:t>
            </a:r>
          </a:p>
          <a:p>
            <a:r>
              <a:rPr lang="en-US" dirty="0"/>
              <a:t>Use a load balancer</a:t>
            </a:r>
          </a:p>
          <a:p>
            <a:r>
              <a:rPr lang="en-US" dirty="0"/>
              <a:t>Use a reverse proxy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37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NODE_ENV to “production”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NODE_ENV environment variable specifies the environment in which an application is running </a:t>
            </a:r>
            <a:r>
              <a:rPr lang="en-US" dirty="0" smtClean="0"/>
              <a:t>(</a:t>
            </a:r>
            <a:r>
              <a:rPr lang="en-US" dirty="0"/>
              <a:t> development or </a:t>
            </a:r>
            <a:r>
              <a:rPr lang="en-US" dirty="0" smtClean="0"/>
              <a:t>production)</a:t>
            </a:r>
          </a:p>
          <a:p>
            <a:r>
              <a:rPr lang="en-US" dirty="0"/>
              <a:t>Setting NODE_ENV to “production” makes </a:t>
            </a:r>
            <a:r>
              <a:rPr lang="en-US" dirty="0" smtClean="0"/>
              <a:t>Express</a:t>
            </a:r>
          </a:p>
          <a:p>
            <a:pPr lvl="1"/>
            <a:r>
              <a:rPr lang="en-US" dirty="0"/>
              <a:t>Cache view templates.</a:t>
            </a:r>
          </a:p>
          <a:p>
            <a:pPr lvl="1"/>
            <a:r>
              <a:rPr lang="en-US" dirty="0"/>
              <a:t>Cache CSS files generated from CSS extensions.</a:t>
            </a:r>
          </a:p>
          <a:p>
            <a:pPr lvl="1"/>
            <a:r>
              <a:rPr lang="en-US" dirty="0"/>
              <a:t>Generate less verbose error messages.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81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your app automatically </a:t>
            </a:r>
            <a:r>
              <a:rPr lang="en-US" dirty="0" smtClean="0"/>
              <a:t>restarts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process manager to restart the app (and Node) when it crashes.</a:t>
            </a:r>
          </a:p>
          <a:p>
            <a:r>
              <a:rPr lang="en-US" dirty="0"/>
              <a:t>Using the </a:t>
            </a:r>
            <a:r>
              <a:rPr lang="en-US" dirty="0" err="1"/>
              <a:t>init</a:t>
            </a:r>
            <a:r>
              <a:rPr lang="en-US" dirty="0"/>
              <a:t> system provided by your OS to restart the process manager when the OS crashes. It’s also possible to use the </a:t>
            </a:r>
            <a:r>
              <a:rPr lang="en-US" dirty="0" err="1"/>
              <a:t>init</a:t>
            </a:r>
            <a:r>
              <a:rPr lang="en-US" dirty="0"/>
              <a:t> system without a process manager.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27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process </a:t>
            </a:r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Restart </a:t>
            </a:r>
            <a:r>
              <a:rPr lang="en-US" dirty="0"/>
              <a:t>your app when it crashes</a:t>
            </a:r>
            <a:endParaRPr lang="en-US" dirty="0" smtClean="0"/>
          </a:p>
          <a:p>
            <a:pPr lvl="1"/>
            <a:r>
              <a:rPr lang="en-US" dirty="0"/>
              <a:t>Gain insights into runtime performance and resource consumption.</a:t>
            </a:r>
          </a:p>
          <a:p>
            <a:pPr lvl="1"/>
            <a:r>
              <a:rPr lang="en-US" dirty="0"/>
              <a:t>Modify settings dynamically to improve performance.</a:t>
            </a:r>
          </a:p>
          <a:p>
            <a:pPr lvl="1"/>
            <a:r>
              <a:rPr lang="en-US" dirty="0"/>
              <a:t>Control clustering (</a:t>
            </a:r>
            <a:r>
              <a:rPr lang="en-US" dirty="0" err="1"/>
              <a:t>StrongLoop</a:t>
            </a:r>
            <a:r>
              <a:rPr lang="en-US" dirty="0"/>
              <a:t> PM and pm2</a:t>
            </a:r>
            <a:r>
              <a:rPr lang="en-US" dirty="0" smtClean="0"/>
              <a:t>).</a:t>
            </a:r>
          </a:p>
          <a:p>
            <a:r>
              <a:rPr lang="en-US" dirty="0" smtClean="0"/>
              <a:t>Popular Process Manager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StrongLoop </a:t>
            </a:r>
            <a:r>
              <a:rPr lang="en-US" dirty="0">
                <a:hlinkClick r:id="rId2"/>
              </a:rPr>
              <a:t>Process Manager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PM2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Forever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390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features from </a:t>
            </a:r>
            <a:r>
              <a:rPr lang="en-US" dirty="0" err="1" smtClean="0"/>
              <a:t>StrongLoop</a:t>
            </a:r>
            <a:r>
              <a:rPr lang="en-US" dirty="0" smtClean="0"/>
              <a:t> </a:t>
            </a:r>
            <a:r>
              <a:rPr lang="en-US" dirty="0"/>
              <a:t>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package your app locally, then deploy it securely to your production system.</a:t>
            </a:r>
          </a:p>
          <a:p>
            <a:r>
              <a:rPr lang="en-US" dirty="0"/>
              <a:t>Automatically restart your app if it crashes for any reason.</a:t>
            </a:r>
          </a:p>
          <a:p>
            <a:r>
              <a:rPr lang="en-US" dirty="0"/>
              <a:t>Manage your clusters remotely.</a:t>
            </a:r>
          </a:p>
          <a:p>
            <a:r>
              <a:rPr lang="en-US" dirty="0"/>
              <a:t>View CPU profiles and heap snapshots to optimize performance and diagnose memory leaks.</a:t>
            </a:r>
          </a:p>
          <a:p>
            <a:r>
              <a:rPr lang="en-US" dirty="0"/>
              <a:t>View performance metrics for your application.</a:t>
            </a:r>
          </a:p>
          <a:p>
            <a:r>
              <a:rPr lang="en-US" dirty="0"/>
              <a:t>Easily scale to multiple hosts with integrated control for Nginx load balancer.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272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an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b="1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your app in a process manager, and install the process manager as a service with the </a:t>
            </a:r>
            <a:r>
              <a:rPr lang="en-US" dirty="0" err="1"/>
              <a:t>init</a:t>
            </a:r>
            <a:r>
              <a:rPr lang="en-US" dirty="0"/>
              <a:t> system.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process manager will restart your app when the app crashes, 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/>
              <a:t>init</a:t>
            </a:r>
            <a:r>
              <a:rPr lang="en-US" dirty="0"/>
              <a:t> system will restart the process manager when the OS restarts.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is the recommended approach.</a:t>
            </a:r>
          </a:p>
          <a:p>
            <a:r>
              <a:rPr lang="en-US" dirty="0"/>
              <a:t>Run your app (and Node) directly with the </a:t>
            </a:r>
            <a:r>
              <a:rPr lang="en-US" dirty="0" err="1"/>
              <a:t>init</a:t>
            </a:r>
            <a:r>
              <a:rPr lang="en-US" dirty="0"/>
              <a:t> system. </a:t>
            </a:r>
            <a:endParaRPr lang="en-US" dirty="0" smtClean="0"/>
          </a:p>
          <a:p>
            <a:pPr lvl="1"/>
            <a:r>
              <a:rPr lang="en-US" dirty="0" smtClean="0"/>
              <a:t>Simpler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on’t </a:t>
            </a:r>
            <a:r>
              <a:rPr lang="en-US" dirty="0"/>
              <a:t>get the additional advantages of using a process manager.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Who uses Node.js	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2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2400" b="1" dirty="0" err="1" smtClean="0">
                <a:solidFill>
                  <a:srgbClr val="0000FF"/>
                </a:solidFill>
              </a:rPr>
              <a:t>NetFlix</a:t>
            </a:r>
            <a:endParaRPr lang="en" sz="2400" b="1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" sz="2400" b="1" dirty="0">
                <a:solidFill>
                  <a:srgbClr val="0000FF"/>
                </a:solidFill>
              </a:rPr>
              <a:t>NYC</a:t>
            </a:r>
          </a:p>
          <a:p>
            <a:pPr>
              <a:buNone/>
            </a:pPr>
            <a:r>
              <a:rPr lang="en" sz="2400" b="1" dirty="0" err="1">
                <a:solidFill>
                  <a:srgbClr val="0000FF"/>
                </a:solidFill>
              </a:rPr>
              <a:t>Paypal</a:t>
            </a:r>
            <a:endParaRPr lang="en" sz="2400" b="1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" sz="2400" b="1" dirty="0" err="1">
                <a:solidFill>
                  <a:srgbClr val="0000FF"/>
                </a:solidFill>
              </a:rPr>
              <a:t>Mongodb</a:t>
            </a:r>
            <a:endParaRPr lang="en" sz="2400" b="1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" sz="2400" b="1" dirty="0">
                <a:solidFill>
                  <a:srgbClr val="0000FF"/>
                </a:solidFill>
              </a:rPr>
              <a:t>LinkedIn</a:t>
            </a:r>
          </a:p>
          <a:p>
            <a:pPr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Uber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" sz="2400" b="1" dirty="0" err="1">
                <a:solidFill>
                  <a:srgbClr val="0000FF"/>
                </a:solidFill>
              </a:rPr>
              <a:t>etc</a:t>
            </a:r>
            <a:r>
              <a:rPr lang="en" sz="2400" b="1" dirty="0">
                <a:solidFill>
                  <a:srgbClr val="0000FF"/>
                </a:solidFill>
              </a:rPr>
              <a:t>….</a:t>
            </a:r>
          </a:p>
          <a:p>
            <a:pPr>
              <a:buNone/>
            </a:pPr>
            <a:endParaRPr lang="en" sz="2400" b="1" dirty="0">
              <a:solidFill>
                <a:srgbClr val="0000FF"/>
              </a:solidFill>
            </a:endParaRPr>
          </a:p>
          <a:p>
            <a:pPr>
              <a:buNone/>
            </a:pPr>
            <a:endParaRPr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520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Systemd</a:t>
            </a:r>
            <a:r>
              <a:rPr lang="en-US" b="1" dirty="0" smtClean="0"/>
              <a:t> (</a:t>
            </a:r>
            <a:r>
              <a:rPr lang="en-US" dirty="0" smtClean="0"/>
              <a:t>Linux </a:t>
            </a:r>
            <a:r>
              <a:rPr lang="en-US" dirty="0"/>
              <a:t>system and service </a:t>
            </a:r>
            <a:r>
              <a:rPr lang="en-US" dirty="0" smtClean="0"/>
              <a:t>manager)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845" y="1825625"/>
            <a:ext cx="4724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18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StrongLoop</a:t>
            </a:r>
            <a:r>
              <a:rPr lang="en-US" b="1" dirty="0"/>
              <a:t> PM as a </a:t>
            </a:r>
            <a:r>
              <a:rPr lang="en-US" b="1" dirty="0" err="1"/>
              <a:t>systemd</a:t>
            </a:r>
            <a:r>
              <a:rPr lang="en-US" b="1" dirty="0"/>
              <a:t> </a:t>
            </a:r>
            <a:r>
              <a:rPr lang="en-US" b="1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sl</a:t>
            </a:r>
            <a:r>
              <a:rPr lang="en-US" dirty="0"/>
              <a:t>-pm-install </a:t>
            </a:r>
            <a:r>
              <a:rPr lang="mr-IN" dirty="0" smtClean="0"/>
              <a:t>–</a:t>
            </a:r>
            <a:r>
              <a:rPr lang="en-US" dirty="0" err="1" smtClean="0"/>
              <a:t>systemd</a:t>
            </a:r>
            <a:endParaRPr lang="en-US" dirty="0" smtClean="0"/>
          </a:p>
          <a:p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systemctl</a:t>
            </a:r>
            <a:r>
              <a:rPr lang="en-US" dirty="0"/>
              <a:t> start strong-pm</a:t>
            </a:r>
          </a:p>
        </p:txBody>
      </p:sp>
    </p:spTree>
    <p:extLst>
      <p:ext uri="{BB962C8B-B14F-4D97-AF65-F5344CB8AC3E}">
        <p14:creationId xmlns:p14="http://schemas.microsoft.com/office/powerpoint/2010/main" val="43599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app in a </a:t>
            </a:r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app instances run as separate </a:t>
            </a:r>
            <a:r>
              <a:rPr lang="en-US" dirty="0" smtClean="0"/>
              <a:t>processes, </a:t>
            </a:r>
            <a:r>
              <a:rPr lang="en-US" dirty="0"/>
              <a:t>they do not share the same memory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Objects </a:t>
            </a:r>
            <a:r>
              <a:rPr lang="en-US" dirty="0"/>
              <a:t>are local to each instance of the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Cannot </a:t>
            </a:r>
            <a:r>
              <a:rPr lang="en-US" dirty="0"/>
              <a:t>maintain state in the application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Can </a:t>
            </a:r>
            <a:r>
              <a:rPr lang="en-US" dirty="0"/>
              <a:t>use an in-memory </a:t>
            </a:r>
            <a:r>
              <a:rPr lang="en-US" dirty="0" err="1"/>
              <a:t>datastore</a:t>
            </a:r>
            <a:r>
              <a:rPr lang="en-US" dirty="0"/>
              <a:t> like </a:t>
            </a:r>
            <a:r>
              <a:rPr lang="en-US" dirty="0">
                <a:hlinkClick r:id="rId2"/>
              </a:rPr>
              <a:t>Redis</a:t>
            </a:r>
            <a:r>
              <a:rPr lang="en-US" dirty="0"/>
              <a:t> to store session-related data and state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4927600"/>
            <a:ext cx="5664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59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request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caching server like </a:t>
            </a:r>
            <a:r>
              <a:rPr lang="en-US" dirty="0">
                <a:hlinkClick r:id="rId2"/>
              </a:rPr>
              <a:t>Varnish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Nginx</a:t>
            </a:r>
            <a:r>
              <a:rPr lang="en-US" dirty="0"/>
              <a:t>  </a:t>
            </a:r>
            <a:r>
              <a:rPr lang="en-US" dirty="0" smtClean="0"/>
              <a:t>to </a:t>
            </a:r>
            <a:r>
              <a:rPr lang="en-US" dirty="0"/>
              <a:t>greatly improve the speed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32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load </a:t>
            </a:r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single </a:t>
            </a:r>
            <a:r>
              <a:rPr lang="en-US" dirty="0" smtClean="0"/>
              <a:t>instance </a:t>
            </a:r>
            <a:r>
              <a:rPr lang="en-US" dirty="0"/>
              <a:t>can handle only a limited amount of load and </a:t>
            </a:r>
            <a:r>
              <a:rPr lang="en-US" dirty="0" smtClean="0"/>
              <a:t>traffic!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multiple instances of it and distribute the traffic via a load </a:t>
            </a:r>
            <a:r>
              <a:rPr lang="en-US" dirty="0" smtClean="0"/>
              <a:t>balancer</a:t>
            </a:r>
          </a:p>
          <a:p>
            <a:r>
              <a:rPr lang="en-US" dirty="0">
                <a:hlinkClick r:id="rId2"/>
              </a:rPr>
              <a:t>Nginx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HAProxy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Have </a:t>
            </a:r>
            <a:r>
              <a:rPr lang="en-US" dirty="0"/>
              <a:t>to ensure that requests that are associated with a particular session ID connect to the process that originated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/>
              <a:t>use a data store such as </a:t>
            </a:r>
            <a:r>
              <a:rPr lang="en-US" dirty="0" err="1"/>
              <a:t>Redis</a:t>
            </a:r>
            <a:r>
              <a:rPr lang="en-US" dirty="0"/>
              <a:t> for session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9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reverse </a:t>
            </a:r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reverse proxy sits in front of a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Performs </a:t>
            </a:r>
            <a:r>
              <a:rPr lang="en-US" dirty="0"/>
              <a:t>supporting operations on the </a:t>
            </a:r>
            <a:r>
              <a:rPr lang="en-US" dirty="0" smtClean="0"/>
              <a:t>requests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/>
              <a:t>handle error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Compression</a:t>
            </a:r>
            <a:endParaRPr lang="en-US" dirty="0"/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serving files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80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 with 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7525"/>
            <a:ext cx="6692900" cy="4351338"/>
          </a:xfrm>
        </p:spPr>
        <p:txBody>
          <a:bodyPr/>
          <a:lstStyle/>
          <a:p>
            <a:r>
              <a:rPr lang="en-US" dirty="0" err="1" smtClean="0"/>
              <a:t>todoListController.js</a:t>
            </a:r>
            <a:endParaRPr lang="en-US" dirty="0" smtClean="0"/>
          </a:p>
          <a:p>
            <a:r>
              <a:rPr lang="en-US" dirty="0" err="1" smtClean="0"/>
              <a:t>todoListRoutes.js</a:t>
            </a:r>
            <a:endParaRPr lang="en-US" dirty="0" smtClean="0"/>
          </a:p>
          <a:p>
            <a:r>
              <a:rPr lang="en-US" dirty="0" err="1" smtClean="0"/>
              <a:t>todoListModel.js</a:t>
            </a:r>
            <a:endParaRPr lang="en-US" dirty="0" smtClean="0"/>
          </a:p>
          <a:p>
            <a:r>
              <a:rPr lang="en-US" dirty="0" err="1"/>
              <a:t>server.js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0" y="1414463"/>
            <a:ext cx="2641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4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todoListModel.js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38800" y="85725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'use strict'</a:t>
            </a:r>
            <a:r>
              <a:rPr lang="en-US" dirty="0"/>
              <a:t>;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mongoose = require(</a:t>
            </a:r>
            <a:r>
              <a:rPr lang="en-US" b="1" dirty="0">
                <a:solidFill>
                  <a:srgbClr val="008000"/>
                </a:solidFill>
              </a:rPr>
              <a:t>'mongoose'</a:t>
            </a:r>
            <a:r>
              <a:rPr lang="en-US" dirty="0"/>
              <a:t>);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Schema = </a:t>
            </a:r>
            <a:r>
              <a:rPr lang="en-US" dirty="0" err="1"/>
              <a:t>mongoose.Schema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TaskSchema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Schema({</a:t>
            </a:r>
            <a:br>
              <a:rPr lang="en-US" dirty="0"/>
            </a:br>
            <a:r>
              <a:rPr lang="en-US" dirty="0"/>
              <a:t>  name: {</a:t>
            </a:r>
            <a:br>
              <a:rPr lang="en-US" dirty="0"/>
            </a:br>
            <a:r>
              <a:rPr lang="en-US" dirty="0"/>
              <a:t>    type: String,</a:t>
            </a:r>
            <a:br>
              <a:rPr lang="en-US" dirty="0"/>
            </a:br>
            <a:r>
              <a:rPr lang="en-US" dirty="0"/>
              <a:t>    required: </a:t>
            </a:r>
            <a:r>
              <a:rPr lang="en-US" b="1" dirty="0">
                <a:solidFill>
                  <a:srgbClr val="008000"/>
                </a:solidFill>
              </a:rPr>
              <a:t>'Kindly enter the name of the task'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Created_date</a:t>
            </a:r>
            <a:r>
              <a:rPr lang="en-US" dirty="0"/>
              <a:t>: {</a:t>
            </a:r>
            <a:br>
              <a:rPr lang="en-US" dirty="0"/>
            </a:br>
            <a:r>
              <a:rPr lang="en-US" dirty="0"/>
              <a:t>    type: Date,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default</a:t>
            </a:r>
            <a:r>
              <a:rPr lang="en-US" dirty="0"/>
              <a:t>: </a:t>
            </a:r>
            <a:r>
              <a:rPr lang="en-US" dirty="0" err="1"/>
              <a:t>Date.now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},</a:t>
            </a:r>
            <a:br>
              <a:rPr lang="en-US" dirty="0"/>
            </a:br>
            <a:r>
              <a:rPr lang="en-US" dirty="0"/>
              <a:t>  status: {</a:t>
            </a:r>
            <a:br>
              <a:rPr lang="en-US" dirty="0"/>
            </a:br>
            <a:r>
              <a:rPr lang="en-US" dirty="0"/>
              <a:t>    type: [{</a:t>
            </a:r>
            <a:br>
              <a:rPr lang="en-US" dirty="0"/>
            </a:br>
            <a:r>
              <a:rPr lang="en-US" dirty="0"/>
              <a:t>      type: String,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enum</a:t>
            </a:r>
            <a:r>
              <a:rPr lang="en-US" dirty="0"/>
              <a:t>: [</a:t>
            </a:r>
            <a:r>
              <a:rPr lang="en-US" b="1" dirty="0">
                <a:solidFill>
                  <a:srgbClr val="008000"/>
                </a:solidFill>
              </a:rPr>
              <a:t>'pending'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'ongoing'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'completed'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    }],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default</a:t>
            </a:r>
            <a:r>
              <a:rPr lang="en-US" dirty="0"/>
              <a:t>: [</a:t>
            </a:r>
            <a:r>
              <a:rPr lang="en-US" b="1" dirty="0">
                <a:solidFill>
                  <a:srgbClr val="008000"/>
                </a:solidFill>
              </a:rPr>
              <a:t>'pending'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module.exports</a:t>
            </a:r>
            <a:r>
              <a:rPr lang="en-US" dirty="0"/>
              <a:t> = </a:t>
            </a:r>
            <a:r>
              <a:rPr lang="en-US" dirty="0" err="1"/>
              <a:t>mongoose.model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'Tasks'</a:t>
            </a:r>
            <a:r>
              <a:rPr lang="en-US" dirty="0"/>
              <a:t>, </a:t>
            </a:r>
            <a:r>
              <a:rPr lang="en-US" dirty="0" err="1"/>
              <a:t>TaskSchema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317638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todoListRoutes.js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5800" y="169068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'use strict'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module.exports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(app) 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todoList</a:t>
            </a:r>
            <a:r>
              <a:rPr lang="en-US" dirty="0"/>
              <a:t> = require(</a:t>
            </a:r>
            <a:r>
              <a:rPr lang="en-US" b="1" dirty="0">
                <a:solidFill>
                  <a:srgbClr val="008000"/>
                </a:solidFill>
              </a:rPr>
              <a:t>'../controllers/</a:t>
            </a:r>
            <a:r>
              <a:rPr lang="en-US" b="1" dirty="0" err="1">
                <a:solidFill>
                  <a:srgbClr val="008000"/>
                </a:solidFill>
              </a:rPr>
              <a:t>todoListController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>
                <a:solidFill>
                  <a:srgbClr val="808080"/>
                </a:solidFill>
              </a:rPr>
              <a:t>// </a:t>
            </a:r>
            <a:r>
              <a:rPr lang="en-US" i="1" dirty="0" err="1">
                <a:solidFill>
                  <a:srgbClr val="808080"/>
                </a:solidFill>
              </a:rPr>
              <a:t>todoList</a:t>
            </a:r>
            <a:r>
              <a:rPr lang="en-US" i="1" dirty="0">
                <a:solidFill>
                  <a:srgbClr val="808080"/>
                </a:solidFill>
              </a:rPr>
              <a:t> Routes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</a:t>
            </a:r>
            <a:r>
              <a:rPr lang="en-US" dirty="0" err="1"/>
              <a:t>app.route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'/tasks'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.get(</a:t>
            </a:r>
            <a:r>
              <a:rPr lang="en-US" dirty="0" err="1"/>
              <a:t>todoList.list_all_tasks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.post(</a:t>
            </a:r>
            <a:r>
              <a:rPr lang="en-US" dirty="0" err="1"/>
              <a:t>todoList.create_a_task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app.route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'/tasks/:</a:t>
            </a:r>
            <a:r>
              <a:rPr lang="en-US" b="1" dirty="0" err="1">
                <a:solidFill>
                  <a:srgbClr val="008000"/>
                </a:solidFill>
              </a:rPr>
              <a:t>taskId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.get(</a:t>
            </a:r>
            <a:r>
              <a:rPr lang="en-US" dirty="0" err="1"/>
              <a:t>todoList.read_a_task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.put(</a:t>
            </a:r>
            <a:r>
              <a:rPr lang="en-US" dirty="0" err="1"/>
              <a:t>todoList.update_a_task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</a:t>
            </a:r>
            <a:r>
              <a:rPr lang="en-US" b="1" dirty="0">
                <a:solidFill>
                  <a:srgbClr val="000080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/>
              <a:t>todoList.delete_a_task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500905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dirty="0" err="1" smtClean="0"/>
              <a:t>todoListController.js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400" y="1317625"/>
            <a:ext cx="4610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00080"/>
                </a:solidFill>
              </a:rPr>
              <a:t>var</a:t>
            </a:r>
            <a:r>
              <a:rPr lang="en-US" b="1" dirty="0" smtClean="0">
                <a:solidFill>
                  <a:srgbClr val="000080"/>
                </a:solidFill>
              </a:rPr>
              <a:t> </a:t>
            </a:r>
            <a:r>
              <a:rPr lang="en-US" dirty="0"/>
              <a:t>mongoose = require(</a:t>
            </a:r>
            <a:r>
              <a:rPr lang="en-US" b="1" dirty="0">
                <a:solidFill>
                  <a:srgbClr val="008000"/>
                </a:solidFill>
              </a:rPr>
              <a:t>'mongoose'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Task = </a:t>
            </a:r>
            <a:r>
              <a:rPr lang="en-US" dirty="0" err="1"/>
              <a:t>mongoose.model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'Tasks'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exports.list_all_tasks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err="1"/>
              <a:t>req</a:t>
            </a:r>
            <a:r>
              <a:rPr lang="en-US" dirty="0"/>
              <a:t>, res)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Task.find</a:t>
            </a:r>
            <a:r>
              <a:rPr lang="en-US" dirty="0"/>
              <a:t>({}, 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(err, task)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(err)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res.send</a:t>
            </a:r>
            <a:r>
              <a:rPr lang="en-US" dirty="0"/>
              <a:t>(err);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res.json</a:t>
            </a:r>
            <a:r>
              <a:rPr lang="en-US" dirty="0"/>
              <a:t>(task);</a:t>
            </a:r>
            <a:br>
              <a:rPr lang="en-US" dirty="0"/>
            </a:br>
            <a:r>
              <a:rPr lang="en-US" dirty="0"/>
              <a:t>  });</a:t>
            </a:r>
            <a:br>
              <a:rPr lang="en-US" dirty="0"/>
            </a:br>
            <a:r>
              <a:rPr lang="en-US" dirty="0"/>
              <a:t>};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exports.create_a_task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err="1"/>
              <a:t>req</a:t>
            </a:r>
            <a:r>
              <a:rPr lang="en-US" dirty="0"/>
              <a:t>, res) 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new_task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Task(</a:t>
            </a:r>
            <a:r>
              <a:rPr lang="en-US" dirty="0" err="1"/>
              <a:t>req.body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new_task.save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(err, task)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(err)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res.send</a:t>
            </a:r>
            <a:r>
              <a:rPr lang="en-US" dirty="0"/>
              <a:t>(err);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res.json</a:t>
            </a:r>
            <a:r>
              <a:rPr lang="en-US" dirty="0"/>
              <a:t>(task);</a:t>
            </a:r>
            <a:br>
              <a:rPr lang="en-US" dirty="0"/>
            </a:br>
            <a:r>
              <a:rPr lang="en-US" dirty="0"/>
              <a:t>  });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4400" y="0"/>
            <a:ext cx="59182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exports.read_a_task</a:t>
            </a:r>
            <a:r>
              <a:rPr lang="en-US" sz="1600" dirty="0"/>
              <a:t> =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</a:t>
            </a:r>
            <a:r>
              <a:rPr lang="en-US" sz="1600" dirty="0" err="1"/>
              <a:t>req</a:t>
            </a:r>
            <a:r>
              <a:rPr lang="en-US" sz="1600" dirty="0"/>
              <a:t>, res)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err="1"/>
              <a:t>Task.findById</a:t>
            </a:r>
            <a:r>
              <a:rPr lang="en-US" sz="1600" dirty="0"/>
              <a:t>(</a:t>
            </a:r>
            <a:r>
              <a:rPr lang="en-US" sz="1600" dirty="0" err="1"/>
              <a:t>req.params.taskId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(err, task)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000080"/>
                </a:solidFill>
              </a:rPr>
              <a:t>if </a:t>
            </a:r>
            <a:r>
              <a:rPr lang="en-US" sz="1600" dirty="0"/>
              <a:t>(err)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res.send</a:t>
            </a:r>
            <a:r>
              <a:rPr lang="en-US" sz="1600" dirty="0"/>
              <a:t>(err);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res.json</a:t>
            </a:r>
            <a:r>
              <a:rPr lang="en-US" sz="1600" dirty="0"/>
              <a:t>(task);</a:t>
            </a:r>
            <a:br>
              <a:rPr lang="en-US" sz="1600" dirty="0"/>
            </a:br>
            <a:r>
              <a:rPr lang="en-US" sz="1600" dirty="0"/>
              <a:t>  });</a:t>
            </a:r>
            <a:br>
              <a:rPr lang="en-US" sz="1600" dirty="0"/>
            </a:br>
            <a:r>
              <a:rPr lang="en-US" sz="1600" dirty="0"/>
              <a:t>};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exports.update_a_task</a:t>
            </a:r>
            <a:r>
              <a:rPr lang="en-US" sz="1600" dirty="0"/>
              <a:t> =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</a:t>
            </a:r>
            <a:r>
              <a:rPr lang="en-US" sz="1600" dirty="0" err="1"/>
              <a:t>req</a:t>
            </a:r>
            <a:r>
              <a:rPr lang="en-US" sz="1600" dirty="0"/>
              <a:t>, res)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err="1"/>
              <a:t>Task.findOneAndUpdate</a:t>
            </a:r>
            <a:r>
              <a:rPr lang="en-US" sz="1600" dirty="0"/>
              <a:t>({_id: </a:t>
            </a:r>
            <a:r>
              <a:rPr lang="en-US" sz="1600" dirty="0" err="1"/>
              <a:t>req.params.taskId</a:t>
            </a:r>
            <a:r>
              <a:rPr lang="en-US" sz="1600" dirty="0"/>
              <a:t>}, </a:t>
            </a:r>
            <a:r>
              <a:rPr lang="en-US" sz="1600" dirty="0" err="1"/>
              <a:t>req.body</a:t>
            </a:r>
            <a:r>
              <a:rPr lang="en-US" sz="1600" dirty="0"/>
              <a:t>, {</a:t>
            </a:r>
            <a:r>
              <a:rPr lang="en-US" sz="1600" b="1" dirty="0">
                <a:solidFill>
                  <a:srgbClr val="000080"/>
                </a:solidFill>
              </a:rPr>
              <a:t>new</a:t>
            </a:r>
            <a:r>
              <a:rPr lang="en-US" sz="1600" dirty="0"/>
              <a:t>: </a:t>
            </a:r>
            <a:r>
              <a:rPr lang="en-US" sz="1600" b="1" dirty="0">
                <a:solidFill>
                  <a:srgbClr val="000080"/>
                </a:solidFill>
              </a:rPr>
              <a:t>true</a:t>
            </a:r>
            <a:r>
              <a:rPr lang="en-US" sz="1600" dirty="0"/>
              <a:t>},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(err, task)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000080"/>
                </a:solidFill>
              </a:rPr>
              <a:t>if </a:t>
            </a:r>
            <a:r>
              <a:rPr lang="en-US" sz="1600" dirty="0"/>
              <a:t>(err)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res.send</a:t>
            </a:r>
            <a:r>
              <a:rPr lang="en-US" sz="1600" dirty="0"/>
              <a:t>(err);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res.json</a:t>
            </a:r>
            <a:r>
              <a:rPr lang="en-US" sz="1600" dirty="0"/>
              <a:t>(task);</a:t>
            </a:r>
            <a:br>
              <a:rPr lang="en-US" sz="1600" dirty="0"/>
            </a:br>
            <a:r>
              <a:rPr lang="en-US" sz="1600" dirty="0"/>
              <a:t>  });</a:t>
            </a:r>
            <a:br>
              <a:rPr lang="en-US" sz="1600" dirty="0"/>
            </a:br>
            <a:r>
              <a:rPr lang="en-US" sz="1600" dirty="0"/>
              <a:t>};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exports.delete_a_task</a:t>
            </a:r>
            <a:r>
              <a:rPr lang="en-US" sz="1600" dirty="0"/>
              <a:t> =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</a:t>
            </a:r>
            <a:r>
              <a:rPr lang="en-US" sz="1600" dirty="0" err="1"/>
              <a:t>req</a:t>
            </a:r>
            <a:r>
              <a:rPr lang="en-US" sz="1600" dirty="0"/>
              <a:t>, res) </a:t>
            </a: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err="1"/>
              <a:t>Task.remove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    _id: </a:t>
            </a:r>
            <a:r>
              <a:rPr lang="en-US" sz="1600" dirty="0" err="1"/>
              <a:t>req.params.taskId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}, </a:t>
            </a:r>
            <a:r>
              <a:rPr lang="en-US" sz="1600" b="1" dirty="0">
                <a:solidFill>
                  <a:srgbClr val="000080"/>
                </a:solidFill>
              </a:rPr>
              <a:t>function</a:t>
            </a:r>
            <a:r>
              <a:rPr lang="en-US" sz="1600" dirty="0"/>
              <a:t>(err, task)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000080"/>
                </a:solidFill>
              </a:rPr>
              <a:t>if </a:t>
            </a:r>
            <a:r>
              <a:rPr lang="en-US" sz="1600" dirty="0"/>
              <a:t>(err)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res.send</a:t>
            </a:r>
            <a:r>
              <a:rPr lang="en-US" sz="1600" dirty="0"/>
              <a:t>(err);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res.json</a:t>
            </a:r>
            <a:r>
              <a:rPr lang="en-US" sz="1600" dirty="0"/>
              <a:t>({ message: </a:t>
            </a:r>
            <a:r>
              <a:rPr lang="en-US" sz="1600" b="1" dirty="0">
                <a:solidFill>
                  <a:srgbClr val="008000"/>
                </a:solidFill>
              </a:rPr>
              <a:t>'Task successfully deleted' </a:t>
            </a:r>
            <a:r>
              <a:rPr lang="en-US" sz="1600" dirty="0"/>
              <a:t>});</a:t>
            </a:r>
            <a:br>
              <a:rPr lang="en-US" sz="1600" dirty="0"/>
            </a:br>
            <a:r>
              <a:rPr lang="en-US" sz="1600" dirty="0"/>
              <a:t>  });</a:t>
            </a:r>
            <a:br>
              <a:rPr lang="en-US" sz="1600" dirty="0"/>
            </a:br>
            <a:r>
              <a:rPr lang="en-US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0849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Node.js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create an </a:t>
            </a:r>
            <a:r>
              <a:rPr lang="en-US" b="1" dirty="0" smtClean="0"/>
              <a:t>HTTP server</a:t>
            </a:r>
            <a:r>
              <a:rPr lang="en-US" dirty="0" smtClean="0"/>
              <a:t> and print ‘</a:t>
            </a:r>
            <a:r>
              <a:rPr lang="en-US" i="1" dirty="0" smtClean="0"/>
              <a:t>hello world</a:t>
            </a:r>
            <a:r>
              <a:rPr lang="en-US" dirty="0" smtClean="0"/>
              <a:t>’ on the browser in just 4 lines of JavaScript.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r>
              <a:rPr lang="en-US" dirty="0" smtClean="0"/>
              <a:t>You can create a </a:t>
            </a:r>
            <a:r>
              <a:rPr lang="en-US" b="1" dirty="0" smtClean="0"/>
              <a:t>TCP server </a:t>
            </a:r>
            <a:r>
              <a:rPr lang="en-US" dirty="0" smtClean="0"/>
              <a:t>similar to HTTP server, in just 4 lines of JavaScript.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r>
              <a:rPr lang="en-US" dirty="0" smtClean="0"/>
              <a:t>You can create a </a:t>
            </a:r>
            <a:r>
              <a:rPr lang="en-US" b="1" dirty="0" smtClean="0"/>
              <a:t>DNS server</a:t>
            </a:r>
            <a:r>
              <a:rPr lang="en-US" dirty="0" smtClean="0"/>
              <a:t>.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You can create a </a:t>
            </a:r>
            <a:r>
              <a:rPr lang="en-US" b="1" dirty="0" smtClean="0"/>
              <a:t>Static File Server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create a </a:t>
            </a:r>
            <a:r>
              <a:rPr lang="en-US" b="1" dirty="0" smtClean="0"/>
              <a:t>Web</a:t>
            </a:r>
            <a:r>
              <a:rPr lang="en-US" dirty="0" smtClean="0"/>
              <a:t> </a:t>
            </a:r>
            <a:r>
              <a:rPr lang="en-US" b="1" dirty="0" smtClean="0"/>
              <a:t>Chat Application</a:t>
            </a:r>
            <a:r>
              <a:rPr lang="en-US" dirty="0" smtClean="0"/>
              <a:t> like </a:t>
            </a:r>
            <a:r>
              <a:rPr lang="en-US" dirty="0" err="1" smtClean="0"/>
              <a:t>GTalk</a:t>
            </a:r>
            <a:r>
              <a:rPr lang="en-US" dirty="0" smtClean="0"/>
              <a:t> in the browser.</a:t>
            </a:r>
          </a:p>
          <a:p>
            <a:r>
              <a:rPr lang="en-US" dirty="0" smtClean="0"/>
              <a:t>Node.js can also be used for creating online games, collaboration tools or anything which sends updates to the user in real-time.</a:t>
            </a:r>
          </a:p>
        </p:txBody>
      </p:sp>
    </p:spTree>
    <p:extLst>
      <p:ext uri="{BB962C8B-B14F-4D97-AF65-F5344CB8AC3E}">
        <p14:creationId xmlns:p14="http://schemas.microsoft.com/office/powerpoint/2010/main" val="5402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3600" y="505748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rgbClr val="000080"/>
                </a:solidFill>
              </a:rPr>
              <a:t>var</a:t>
            </a:r>
            <a:r>
              <a:rPr lang="en-US" sz="1600" b="1" dirty="0">
                <a:solidFill>
                  <a:srgbClr val="000080"/>
                </a:solidFill>
              </a:rPr>
              <a:t> </a:t>
            </a:r>
            <a:r>
              <a:rPr lang="en-US" sz="1600" dirty="0"/>
              <a:t>express = require(</a:t>
            </a:r>
            <a:r>
              <a:rPr lang="en-US" sz="1600" b="1" dirty="0">
                <a:solidFill>
                  <a:srgbClr val="008000"/>
                </a:solidFill>
              </a:rPr>
              <a:t>'express'</a:t>
            </a:r>
            <a:r>
              <a:rPr lang="en-US" sz="1600" dirty="0"/>
              <a:t>),</a:t>
            </a:r>
            <a:br>
              <a:rPr lang="en-US" sz="1600" dirty="0"/>
            </a:br>
            <a:r>
              <a:rPr lang="en-US" sz="1600" dirty="0"/>
              <a:t>  app = express(),</a:t>
            </a:r>
            <a:br>
              <a:rPr lang="en-US" sz="1600" dirty="0"/>
            </a:br>
            <a:r>
              <a:rPr lang="en-US" sz="1600" dirty="0"/>
              <a:t>  port = </a:t>
            </a:r>
            <a:r>
              <a:rPr lang="en-US" sz="1600" dirty="0" err="1"/>
              <a:t>process.env.PORT</a:t>
            </a:r>
            <a:r>
              <a:rPr lang="en-US" sz="1600" dirty="0"/>
              <a:t> || </a:t>
            </a:r>
            <a:r>
              <a:rPr lang="en-US" sz="1600" dirty="0">
                <a:solidFill>
                  <a:srgbClr val="0000FF"/>
                </a:solidFill>
              </a:rPr>
              <a:t>3000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mongoose = require(</a:t>
            </a:r>
            <a:r>
              <a:rPr lang="en-US" sz="1600" b="1" dirty="0">
                <a:solidFill>
                  <a:srgbClr val="008000"/>
                </a:solidFill>
              </a:rPr>
              <a:t>'mongoose'</a:t>
            </a:r>
            <a:r>
              <a:rPr lang="en-US" sz="1600" dirty="0"/>
              <a:t>),</a:t>
            </a:r>
            <a:br>
              <a:rPr lang="en-US" sz="1600" dirty="0"/>
            </a:br>
            <a:r>
              <a:rPr lang="en-US" sz="1600" dirty="0"/>
              <a:t>  Task = require(</a:t>
            </a:r>
            <a:r>
              <a:rPr lang="en-US" sz="1600" b="1" dirty="0">
                <a:solidFill>
                  <a:srgbClr val="008000"/>
                </a:solidFill>
              </a:rPr>
              <a:t>'./</a:t>
            </a:r>
            <a:r>
              <a:rPr lang="en-US" sz="1600" b="1" dirty="0" err="1">
                <a:solidFill>
                  <a:srgbClr val="008000"/>
                </a:solidFill>
              </a:rPr>
              <a:t>api</a:t>
            </a:r>
            <a:r>
              <a:rPr lang="en-US" sz="1600" b="1" dirty="0">
                <a:solidFill>
                  <a:srgbClr val="008000"/>
                </a:solidFill>
              </a:rPr>
              <a:t>/models/</a:t>
            </a:r>
            <a:r>
              <a:rPr lang="en-US" sz="1600" b="1" dirty="0" err="1">
                <a:solidFill>
                  <a:srgbClr val="008000"/>
                </a:solidFill>
              </a:rPr>
              <a:t>todoListModel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), </a:t>
            </a:r>
            <a:r>
              <a:rPr lang="en-US" sz="1600" i="1" dirty="0">
                <a:solidFill>
                  <a:srgbClr val="808080"/>
                </a:solidFill>
              </a:rPr>
              <a:t>//created model loading here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>  </a:t>
            </a:r>
            <a:r>
              <a:rPr lang="en-US" sz="1600" dirty="0" err="1"/>
              <a:t>bodyParser</a:t>
            </a:r>
            <a:r>
              <a:rPr lang="en-US" sz="1600" dirty="0"/>
              <a:t> = require(</a:t>
            </a:r>
            <a:r>
              <a:rPr lang="en-US" sz="1600" b="1" dirty="0">
                <a:solidFill>
                  <a:srgbClr val="008000"/>
                </a:solidFill>
              </a:rPr>
              <a:t>'body-parser'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</a:t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 mongoose instance connection </a:t>
            </a:r>
            <a:r>
              <a:rPr lang="en-US" sz="1600" i="1" dirty="0" err="1">
                <a:solidFill>
                  <a:srgbClr val="808080"/>
                </a:solidFill>
              </a:rPr>
              <a:t>url</a:t>
            </a:r>
            <a:r>
              <a:rPr lang="en-US" sz="1600" i="1" dirty="0">
                <a:solidFill>
                  <a:srgbClr val="808080"/>
                </a:solidFill>
              </a:rPr>
              <a:t> connection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mongoose.Promise</a:t>
            </a:r>
            <a:r>
              <a:rPr lang="en-US" sz="1600" dirty="0"/>
              <a:t> = </a:t>
            </a:r>
            <a:r>
              <a:rPr lang="en-US" sz="1600" dirty="0" err="1"/>
              <a:t>global.Promise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err="1"/>
              <a:t>mongoose.connect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b="1" dirty="0" err="1">
                <a:solidFill>
                  <a:srgbClr val="008000"/>
                </a:solidFill>
              </a:rPr>
              <a:t>mongodb</a:t>
            </a:r>
            <a:r>
              <a:rPr lang="en-US" sz="1600" b="1" dirty="0">
                <a:solidFill>
                  <a:srgbClr val="008000"/>
                </a:solidFill>
              </a:rPr>
              <a:t>://localhost/</a:t>
            </a:r>
            <a:r>
              <a:rPr lang="en-US" sz="1600" b="1" dirty="0" err="1">
                <a:solidFill>
                  <a:srgbClr val="008000"/>
                </a:solidFill>
              </a:rPr>
              <a:t>Tododb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); 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app.use</a:t>
            </a:r>
            <a:r>
              <a:rPr lang="en-US" sz="1600" dirty="0"/>
              <a:t>(</a:t>
            </a:r>
            <a:r>
              <a:rPr lang="en-US" sz="1600" dirty="0" err="1"/>
              <a:t>bodyParser.urlencoded</a:t>
            </a:r>
            <a:r>
              <a:rPr lang="en-US" sz="1600" dirty="0"/>
              <a:t>({ extended: </a:t>
            </a:r>
            <a:r>
              <a:rPr lang="en-US" sz="1600" b="1" dirty="0">
                <a:solidFill>
                  <a:srgbClr val="000080"/>
                </a:solidFill>
              </a:rPr>
              <a:t>true </a:t>
            </a:r>
            <a:r>
              <a:rPr lang="en-US" sz="1600" dirty="0"/>
              <a:t>}));</a:t>
            </a:r>
            <a:br>
              <a:rPr lang="en-US" sz="1600" dirty="0"/>
            </a:br>
            <a:r>
              <a:rPr lang="en-US" sz="1600" dirty="0" err="1"/>
              <a:t>app.use</a:t>
            </a:r>
            <a:r>
              <a:rPr lang="en-US" sz="1600" dirty="0"/>
              <a:t>(</a:t>
            </a:r>
            <a:r>
              <a:rPr lang="en-US" sz="1600" dirty="0" err="1"/>
              <a:t>bodyParser.json</a:t>
            </a:r>
            <a:r>
              <a:rPr lang="en-US" sz="1600" dirty="0"/>
              <a:t>());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 err="1">
                <a:solidFill>
                  <a:srgbClr val="000080"/>
                </a:solidFill>
              </a:rPr>
              <a:t>var</a:t>
            </a:r>
            <a:r>
              <a:rPr lang="en-US" sz="1600" b="1" dirty="0">
                <a:solidFill>
                  <a:srgbClr val="000080"/>
                </a:solidFill>
              </a:rPr>
              <a:t> </a:t>
            </a:r>
            <a:r>
              <a:rPr lang="en-US" sz="1600" dirty="0"/>
              <a:t>routes = require(</a:t>
            </a:r>
            <a:r>
              <a:rPr lang="en-US" sz="1600" b="1" dirty="0">
                <a:solidFill>
                  <a:srgbClr val="008000"/>
                </a:solidFill>
              </a:rPr>
              <a:t>'./</a:t>
            </a:r>
            <a:r>
              <a:rPr lang="en-US" sz="1600" b="1" dirty="0" err="1">
                <a:solidFill>
                  <a:srgbClr val="008000"/>
                </a:solidFill>
              </a:rPr>
              <a:t>api</a:t>
            </a:r>
            <a:r>
              <a:rPr lang="en-US" sz="1600" b="1" dirty="0">
                <a:solidFill>
                  <a:srgbClr val="008000"/>
                </a:solidFill>
              </a:rPr>
              <a:t>/routes/</a:t>
            </a:r>
            <a:r>
              <a:rPr lang="en-US" sz="1600" b="1" dirty="0" err="1">
                <a:solidFill>
                  <a:srgbClr val="008000"/>
                </a:solidFill>
              </a:rPr>
              <a:t>todoListRoutes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); </a:t>
            </a:r>
            <a:r>
              <a:rPr lang="en-US" sz="1600" i="1" dirty="0">
                <a:solidFill>
                  <a:srgbClr val="808080"/>
                </a:solidFill>
              </a:rPr>
              <a:t>//importing route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/>
              <a:t>routes(app); </a:t>
            </a:r>
            <a:r>
              <a:rPr lang="en-US" sz="1600" i="1" dirty="0">
                <a:solidFill>
                  <a:srgbClr val="808080"/>
                </a:solidFill>
              </a:rPr>
              <a:t>//register the route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/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/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app.listen</a:t>
            </a:r>
            <a:r>
              <a:rPr lang="en-US" sz="1600" dirty="0"/>
              <a:t>(port);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console.log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b="1" dirty="0" err="1">
                <a:solidFill>
                  <a:srgbClr val="008000"/>
                </a:solidFill>
              </a:rPr>
              <a:t>todo</a:t>
            </a:r>
            <a:r>
              <a:rPr lang="en-US" sz="1600" b="1" dirty="0">
                <a:solidFill>
                  <a:srgbClr val="008000"/>
                </a:solidFill>
              </a:rPr>
              <a:t> list RESTful API server started on: ' </a:t>
            </a:r>
            <a:r>
              <a:rPr lang="en-US" sz="1600" dirty="0"/>
              <a:t>+ port);</a:t>
            </a:r>
          </a:p>
        </p:txBody>
      </p:sp>
    </p:spTree>
    <p:extLst>
      <p:ext uri="{BB962C8B-B14F-4D97-AF65-F5344CB8AC3E}">
        <p14:creationId xmlns:p14="http://schemas.microsoft.com/office/powerpoint/2010/main" val="20384187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Standard Style - who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configuration.</a:t>
            </a:r>
            <a:r>
              <a:rPr lang="en-US" dirty="0"/>
              <a:t> The easiest way to enforce consistent style in your project. Just drop it in.</a:t>
            </a:r>
          </a:p>
          <a:p>
            <a:r>
              <a:rPr lang="en-US" b="1" dirty="0"/>
              <a:t>Automatically format code.</a:t>
            </a:r>
            <a:r>
              <a:rPr lang="en-US" dirty="0"/>
              <a:t> Just run standard --fix and say goodbye to messy or inconsistent code.</a:t>
            </a:r>
          </a:p>
          <a:p>
            <a:r>
              <a:rPr lang="en-US" b="1" dirty="0"/>
              <a:t>Catch style issues &amp; programmer errors early.</a:t>
            </a:r>
            <a:r>
              <a:rPr lang="en-US" dirty="0"/>
              <a:t> Save precious code review time by eliminating back-and-forth between reviewer &amp; contributor.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10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Standard </a:t>
            </a:r>
            <a:r>
              <a:rPr lang="en-US" dirty="0" smtClean="0"/>
              <a:t>Style - who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42286"/>
            <a:ext cx="9505950" cy="51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043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</a:t>
            </a:r>
          </a:p>
          <a:p>
            <a:pPr lvl="1"/>
            <a:r>
              <a:rPr lang="en-US" dirty="0" smtClean="0"/>
              <a:t>Global - </a:t>
            </a:r>
            <a:r>
              <a:rPr lang="en-US" dirty="0"/>
              <a:t> </a:t>
            </a:r>
            <a:r>
              <a:rPr lang="en-US" dirty="0" err="1"/>
              <a:t>npm</a:t>
            </a:r>
            <a:r>
              <a:rPr lang="en-US" dirty="0"/>
              <a:t> install standard --</a:t>
            </a:r>
            <a:r>
              <a:rPr lang="en-US" dirty="0" smtClean="0"/>
              <a:t>global</a:t>
            </a:r>
          </a:p>
          <a:p>
            <a:pPr lvl="1"/>
            <a:r>
              <a:rPr lang="en-US" dirty="0" smtClean="0"/>
              <a:t>Local - </a:t>
            </a:r>
            <a:r>
              <a:rPr lang="en-US" dirty="0" err="1" smtClean="0"/>
              <a:t>npm</a:t>
            </a:r>
            <a:r>
              <a:rPr lang="en-US" dirty="0"/>
              <a:t> install standard --</a:t>
            </a:r>
            <a:r>
              <a:rPr lang="en-US" dirty="0" smtClean="0"/>
              <a:t>save-dev</a:t>
            </a:r>
          </a:p>
          <a:p>
            <a:r>
              <a:rPr lang="en-US" dirty="0" smtClean="0"/>
              <a:t>Using</a:t>
            </a:r>
          </a:p>
          <a:p>
            <a:pPr lvl="1"/>
            <a:r>
              <a:rPr lang="en-US" dirty="0" smtClean="0"/>
              <a:t>Current </a:t>
            </a:r>
            <a:r>
              <a:rPr lang="en-US" dirty="0" err="1" smtClean="0"/>
              <a:t>dir</a:t>
            </a:r>
            <a:r>
              <a:rPr lang="en-US" dirty="0" smtClean="0"/>
              <a:t> - </a:t>
            </a:r>
            <a:r>
              <a:rPr lang="en-US" dirty="0"/>
              <a:t>$ </a:t>
            </a:r>
            <a:r>
              <a:rPr lang="en-US" dirty="0" smtClean="0"/>
              <a:t>standard</a:t>
            </a:r>
          </a:p>
          <a:p>
            <a:pPr lvl="1"/>
            <a:r>
              <a:rPr lang="en-US" dirty="0" smtClean="0"/>
              <a:t>Folders - </a:t>
            </a:r>
            <a:r>
              <a:rPr lang="en-US" dirty="0"/>
              <a:t> </a:t>
            </a:r>
            <a:r>
              <a:rPr lang="en-US" dirty="0"/>
              <a:t>$ </a:t>
            </a:r>
            <a:r>
              <a:rPr lang="en-US" dirty="0" smtClean="0"/>
              <a:t>standard</a:t>
            </a:r>
            <a:r>
              <a:rPr lang="en-US" dirty="0"/>
              <a:t> "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util</a:t>
            </a:r>
            <a:r>
              <a:rPr lang="en-US" dirty="0"/>
              <a:t>/**/*.</a:t>
            </a:r>
            <a:r>
              <a:rPr lang="en-US" dirty="0" err="1"/>
              <a:t>js</a:t>
            </a:r>
            <a:r>
              <a:rPr lang="en-US" dirty="0"/>
              <a:t>" "test/**/*.</a:t>
            </a:r>
            <a:r>
              <a:rPr lang="en-US" dirty="0" err="1"/>
              <a:t>js</a:t>
            </a:r>
            <a:r>
              <a:rPr lang="en-US" dirty="0"/>
              <a:t>"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404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Standard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2 spaces</a:t>
            </a:r>
            <a:r>
              <a:rPr lang="en-US" dirty="0"/>
              <a:t> – for indentation</a:t>
            </a:r>
          </a:p>
          <a:p>
            <a:r>
              <a:rPr lang="en-US" b="1" dirty="0"/>
              <a:t>Single quotes for strings</a:t>
            </a:r>
            <a:r>
              <a:rPr lang="en-US" dirty="0"/>
              <a:t> – except to avoid escaping</a:t>
            </a:r>
          </a:p>
          <a:p>
            <a:r>
              <a:rPr lang="en-US" b="1" dirty="0"/>
              <a:t>No unused variables</a:t>
            </a:r>
            <a:r>
              <a:rPr lang="en-US" dirty="0"/>
              <a:t> – this one catches </a:t>
            </a:r>
            <a:r>
              <a:rPr lang="en-US" i="1" dirty="0"/>
              <a:t>tons</a:t>
            </a:r>
            <a:r>
              <a:rPr lang="en-US" dirty="0"/>
              <a:t> of bugs!</a:t>
            </a:r>
          </a:p>
          <a:p>
            <a:r>
              <a:rPr lang="en-US" b="1" dirty="0"/>
              <a:t>No semicolons</a:t>
            </a:r>
            <a:r>
              <a:rPr lang="en-US" dirty="0"/>
              <a:t> – It's fine. Really!</a:t>
            </a:r>
          </a:p>
          <a:p>
            <a:r>
              <a:rPr lang="en-US" b="1" dirty="0"/>
              <a:t>Never start a line with (, [, or `</a:t>
            </a:r>
            <a:endParaRPr lang="en-US" dirty="0"/>
          </a:p>
          <a:p>
            <a:pPr lvl="1"/>
            <a:r>
              <a:rPr lang="en-US" dirty="0"/>
              <a:t>This is the </a:t>
            </a:r>
            <a:r>
              <a:rPr lang="en-US" b="1" dirty="0"/>
              <a:t>only</a:t>
            </a:r>
            <a:r>
              <a:rPr lang="en-US" dirty="0"/>
              <a:t> </a:t>
            </a:r>
            <a:r>
              <a:rPr lang="en-US" dirty="0" err="1"/>
              <a:t>gotcha</a:t>
            </a:r>
            <a:r>
              <a:rPr lang="en-US" dirty="0"/>
              <a:t> with omitting semicolons – </a:t>
            </a:r>
            <a:r>
              <a:rPr lang="en-US" i="1" dirty="0"/>
              <a:t>automatically checked for you</a:t>
            </a:r>
            <a:r>
              <a:rPr lang="en-US" i="1" dirty="0" smtClean="0"/>
              <a:t>!</a:t>
            </a:r>
            <a:endParaRPr lang="en-US" dirty="0" smtClean="0"/>
          </a:p>
          <a:p>
            <a:r>
              <a:rPr lang="en-US" b="1" dirty="0" smtClean="0"/>
              <a:t>Space after keywords</a:t>
            </a:r>
            <a:r>
              <a:rPr lang="en-US" dirty="0" smtClean="0"/>
              <a:t> if (condition) { ... }</a:t>
            </a:r>
          </a:p>
          <a:p>
            <a:r>
              <a:rPr lang="en-US" b="1" dirty="0" smtClean="0"/>
              <a:t>Space </a:t>
            </a:r>
            <a:r>
              <a:rPr lang="en-US" b="1" dirty="0"/>
              <a:t>after function name</a:t>
            </a:r>
            <a:r>
              <a:rPr lang="en-US" dirty="0"/>
              <a:t> function name (</a:t>
            </a:r>
            <a:r>
              <a:rPr lang="en-US" dirty="0" err="1"/>
              <a:t>arg</a:t>
            </a:r>
            <a:r>
              <a:rPr lang="en-US" dirty="0"/>
              <a:t>) { ... }</a:t>
            </a:r>
          </a:p>
          <a:p>
            <a:r>
              <a:rPr lang="en-US" dirty="0"/>
              <a:t>Always use === instead of == – but </a:t>
            </a:r>
            <a:r>
              <a:rPr lang="en-US" dirty="0" err="1"/>
              <a:t>obj</a:t>
            </a:r>
            <a:r>
              <a:rPr lang="en-US" dirty="0"/>
              <a:t> == null is allowed to check null || undefined.</a:t>
            </a:r>
          </a:p>
          <a:p>
            <a:r>
              <a:rPr lang="en-US" dirty="0"/>
              <a:t>Always handle the </a:t>
            </a:r>
            <a:r>
              <a:rPr lang="en-US" dirty="0" err="1"/>
              <a:t>node.js</a:t>
            </a:r>
            <a:r>
              <a:rPr lang="en-US" dirty="0"/>
              <a:t> err function parameter</a:t>
            </a:r>
          </a:p>
          <a:p>
            <a:r>
              <a:rPr lang="en-US" dirty="0"/>
              <a:t>Always prefix browser </a:t>
            </a:r>
            <a:r>
              <a:rPr lang="en-US" dirty="0" err="1"/>
              <a:t>globals</a:t>
            </a:r>
            <a:r>
              <a:rPr lang="en-US" dirty="0"/>
              <a:t> with window – except document and navigator are okay</a:t>
            </a:r>
          </a:p>
          <a:p>
            <a:pPr lvl="1"/>
            <a:r>
              <a:rPr lang="en-US" dirty="0"/>
              <a:t>Prevents accidental use of poorly-named browser </a:t>
            </a:r>
            <a:r>
              <a:rPr lang="en-US" dirty="0" err="1"/>
              <a:t>globals</a:t>
            </a:r>
            <a:r>
              <a:rPr lang="en-US" dirty="0"/>
              <a:t> like open, length, event, and name.</a:t>
            </a:r>
          </a:p>
        </p:txBody>
      </p:sp>
    </p:spTree>
    <p:extLst>
      <p:ext uri="{BB962C8B-B14F-4D97-AF65-F5344CB8AC3E}">
        <p14:creationId xmlns:p14="http://schemas.microsoft.com/office/powerpoint/2010/main" val="1833538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2 spaces</a:t>
            </a:r>
            <a:r>
              <a:rPr lang="en-US" dirty="0"/>
              <a:t> for indentation.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80"/>
                </a:solidFill>
              </a:rPr>
              <a:t>function </a:t>
            </a:r>
            <a:r>
              <a:rPr lang="en-US" sz="3200" dirty="0"/>
              <a:t>hello (name) {</a:t>
            </a:r>
            <a:br>
              <a:rPr lang="en-US" sz="3200" dirty="0"/>
            </a:br>
            <a:r>
              <a:rPr lang="en-US" sz="3200" dirty="0"/>
              <a:t>  </a:t>
            </a:r>
            <a:r>
              <a:rPr lang="en-US" sz="3200" dirty="0" err="1"/>
              <a:t>console.log</a:t>
            </a:r>
            <a:r>
              <a:rPr lang="en-US" sz="3200" dirty="0"/>
              <a:t>(</a:t>
            </a:r>
            <a:r>
              <a:rPr lang="en-US" sz="3200" b="1" dirty="0">
                <a:solidFill>
                  <a:srgbClr val="008000"/>
                </a:solidFill>
              </a:rPr>
              <a:t>'hi'</a:t>
            </a:r>
            <a:r>
              <a:rPr lang="en-US" sz="3200" dirty="0"/>
              <a:t>, name)</a:t>
            </a:r>
            <a:br>
              <a:rPr lang="en-US" sz="3200" dirty="0"/>
            </a:b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82252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single quotes for strings</a:t>
            </a:r>
            <a:r>
              <a:rPr lang="en-US" dirty="0"/>
              <a:t> except to avoid escaping.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/>
              <a:t>console.log</a:t>
            </a:r>
            <a:r>
              <a:rPr lang="en-US" sz="3200" dirty="0"/>
              <a:t>(</a:t>
            </a:r>
            <a:r>
              <a:rPr lang="en-US" sz="3200" b="1" dirty="0">
                <a:solidFill>
                  <a:srgbClr val="008000"/>
                </a:solidFill>
              </a:rPr>
              <a:t>'hello there'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$(</a:t>
            </a:r>
            <a:r>
              <a:rPr lang="en-US" sz="3200" b="1" dirty="0">
                <a:solidFill>
                  <a:srgbClr val="008000"/>
                </a:solidFill>
              </a:rPr>
              <a:t>"&lt;div class='box'&gt;"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96788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 unused variables.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</a:rPr>
              <a:t>function </a:t>
            </a:r>
            <a:r>
              <a:rPr lang="en-US" sz="2800" dirty="0" err="1"/>
              <a:t>myFunction</a:t>
            </a:r>
            <a:r>
              <a:rPr lang="en-US" sz="2800" dirty="0"/>
              <a:t> () {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b="1" dirty="0" err="1">
                <a:solidFill>
                  <a:srgbClr val="000080"/>
                </a:solidFill>
              </a:rPr>
              <a:t>var</a:t>
            </a:r>
            <a:r>
              <a:rPr lang="en-US" sz="2800" b="1" dirty="0">
                <a:solidFill>
                  <a:srgbClr val="000080"/>
                </a:solidFill>
              </a:rPr>
              <a:t> </a:t>
            </a:r>
            <a:r>
              <a:rPr lang="en-US" sz="2800" dirty="0"/>
              <a:t>result = something()   </a:t>
            </a:r>
            <a:r>
              <a:rPr lang="en-US" sz="2800" i="1" dirty="0">
                <a:solidFill>
                  <a:srgbClr val="808080"/>
                </a:solidFill>
              </a:rPr>
              <a:t>// ✗ avoid </a:t>
            </a:r>
            <a:br>
              <a:rPr lang="en-US" sz="2800" i="1" dirty="0">
                <a:solidFill>
                  <a:srgbClr val="808080"/>
                </a:solidFill>
              </a:rPr>
            </a:b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89189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a space after keywords.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</a:t>
            </a:r>
            <a:r>
              <a:rPr lang="mr-IN" sz="2800" dirty="0" err="1"/>
              <a:t>condition</a:t>
            </a:r>
            <a:r>
              <a:rPr lang="mr-IN" sz="2800" dirty="0"/>
              <a:t>) { ... }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dirty="0"/>
              <a:t>(</a:t>
            </a:r>
            <a:r>
              <a:rPr lang="mr-IN" sz="2800" dirty="0" err="1"/>
              <a:t>condition</a:t>
            </a:r>
            <a:r>
              <a:rPr lang="mr-IN" sz="2800" dirty="0"/>
              <a:t>) { ... }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9347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Add a space before a function declaration's parentheses</a:t>
            </a:r>
            <a:r>
              <a:rPr lang="en-US" b="1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2690336"/>
            <a:ext cx="784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name</a:t>
            </a:r>
            <a:r>
              <a:rPr lang="mr-IN" sz="2800" dirty="0"/>
              <a:t> (</a:t>
            </a:r>
            <a:r>
              <a:rPr lang="mr-IN" sz="2800" dirty="0" err="1"/>
              <a:t>arg</a:t>
            </a:r>
            <a:r>
              <a:rPr lang="mr-IN" sz="2800" dirty="0"/>
              <a:t>) { ... }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name</a:t>
            </a:r>
            <a:r>
              <a:rPr lang="mr-IN" sz="2800" dirty="0"/>
              <a:t>(</a:t>
            </a:r>
            <a:r>
              <a:rPr lang="mr-IN" sz="2800" dirty="0" err="1"/>
              <a:t>arg</a:t>
            </a:r>
            <a:r>
              <a:rPr lang="mr-IN" sz="2800" dirty="0"/>
              <a:t>) { ... }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dirty="0" err="1"/>
              <a:t>run</a:t>
            </a:r>
            <a:r>
              <a:rPr lang="mr-IN" sz="2800" dirty="0"/>
              <a:t>(</a:t>
            </a:r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() { ... })   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dirty="0" err="1"/>
              <a:t>run</a:t>
            </a:r>
            <a:r>
              <a:rPr lang="mr-IN" sz="2800" dirty="0"/>
              <a:t>(</a:t>
            </a:r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dirty="0"/>
              <a:t>() { ... })   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318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Difference between synchronous and asynchronous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15600" y="2844733"/>
            <a:ext cx="5333200" cy="142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en" sz="2400" dirty="0"/>
              <a:t>It waits for each operation to complete, after that it will execute next operation. </a:t>
            </a:r>
          </a:p>
          <a:p>
            <a:pPr marL="609585" indent="-457189"/>
            <a:r>
              <a:rPr lang="en" sz="2400" dirty="0"/>
              <a:t>Step-By-Step Execution</a:t>
            </a:r>
          </a:p>
          <a:p>
            <a:pPr marL="67732" marR="67732" indent="0">
              <a:spcAft>
                <a:spcPts val="1467"/>
              </a:spcAft>
              <a:buNone/>
            </a:pPr>
            <a:endParaRPr sz="2400" dirty="0">
              <a:solidFill>
                <a:srgbClr val="101094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7732" marR="67732" indent="0">
              <a:spcAft>
                <a:spcPts val="1467"/>
              </a:spcAft>
              <a:buNone/>
            </a:pPr>
            <a:endParaRPr sz="2400" dirty="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None/>
            </a:pPr>
            <a:endParaRPr sz="2400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6443200" y="2677299"/>
            <a:ext cx="53332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en" sz="2400"/>
              <a:t>It will never waits for each operation to complete, rather it executes all the operations at a time. </a:t>
            </a:r>
            <a:r>
              <a:rPr lang="en" sz="2400" dirty="0"/>
              <a:t>The results of each operation will be handled once result is available.</a:t>
            </a:r>
          </a:p>
          <a:p>
            <a:pPr marL="609585" indent="-457189"/>
            <a:r>
              <a:rPr lang="en" sz="2400" dirty="0" err="1"/>
              <a:t>CallBacks</a:t>
            </a:r>
            <a:r>
              <a:rPr lang="en" sz="2400" dirty="0"/>
              <a:t> are used to handle results</a:t>
            </a:r>
          </a:p>
          <a:p>
            <a:pPr>
              <a:buNone/>
            </a:pPr>
            <a:endParaRPr sz="2400" dirty="0"/>
          </a:p>
          <a:p>
            <a:pPr>
              <a:buNone/>
            </a:pPr>
            <a:endParaRPr sz="2400" dirty="0"/>
          </a:p>
        </p:txBody>
      </p:sp>
      <p:sp>
        <p:nvSpPr>
          <p:cNvPr id="2" name="Rectangle 1"/>
          <p:cNvSpPr/>
          <p:nvPr/>
        </p:nvSpPr>
        <p:spPr>
          <a:xfrm>
            <a:off x="596944" y="2215634"/>
            <a:ext cx="1831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</a:rPr>
              <a:t>synchronous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1389" y="2261800"/>
            <a:ext cx="1480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asynchronous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875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Always use</a:t>
            </a:r>
            <a:r>
              <a:rPr lang="en-US" dirty="0"/>
              <a:t> </a:t>
            </a:r>
            <a:r>
              <a:rPr lang="en-US" dirty="0"/>
              <a:t>===</a:t>
            </a:r>
            <a:r>
              <a:rPr lang="en-US" dirty="0"/>
              <a:t> instead of </a:t>
            </a:r>
            <a:r>
              <a:rPr lang="en-US" dirty="0"/>
              <a:t>==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6903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</a:t>
            </a:r>
            <a:r>
              <a:rPr lang="mr-IN" sz="2800" dirty="0" err="1"/>
              <a:t>name</a:t>
            </a:r>
            <a:r>
              <a:rPr lang="mr-IN" sz="2800" dirty="0"/>
              <a:t> ===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John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dirty="0"/>
              <a:t>)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/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</a:t>
            </a:r>
            <a:r>
              <a:rPr lang="mr-IN" sz="2800" dirty="0" err="1"/>
              <a:t>name</a:t>
            </a:r>
            <a:r>
              <a:rPr lang="mr-IN" sz="2800" dirty="0"/>
              <a:t> ==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John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dirty="0"/>
              <a:t>)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/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</a:t>
            </a:r>
            <a:r>
              <a:rPr lang="mr-IN" sz="2800" dirty="0" err="1"/>
              <a:t>name</a:t>
            </a:r>
            <a:r>
              <a:rPr lang="mr-IN" sz="2800" dirty="0"/>
              <a:t> !==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John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dirty="0"/>
              <a:t>)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if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/>
              <a:t>(</a:t>
            </a:r>
            <a:r>
              <a:rPr lang="mr-IN" sz="2800" dirty="0" err="1"/>
              <a:t>name</a:t>
            </a:r>
            <a:r>
              <a:rPr lang="mr-IN" sz="2800" dirty="0"/>
              <a:t> !=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John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dirty="0"/>
              <a:t>)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2707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Infix operators</a:t>
            </a:r>
            <a:r>
              <a:rPr lang="en-US" dirty="0"/>
              <a:t> must be spaced.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413338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x</a:t>
            </a:r>
            <a:r>
              <a:rPr lang="mr-IN" sz="2800" dirty="0"/>
              <a:t> = </a:t>
            </a:r>
            <a:r>
              <a:rPr lang="mr-IN" sz="2800" dirty="0">
                <a:solidFill>
                  <a:srgbClr val="0000FF"/>
                </a:solidFill>
              </a:rPr>
              <a:t>2</a:t>
            </a:r>
            <a:br>
              <a:rPr lang="mr-IN" sz="2800" dirty="0">
                <a:solidFill>
                  <a:srgbClr val="0000FF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message</a:t>
            </a:r>
            <a:r>
              <a:rPr lang="mr-IN" sz="2800" dirty="0"/>
              <a:t> 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hello</a:t>
            </a:r>
            <a:r>
              <a:rPr lang="mr-IN" sz="2800" b="1" dirty="0">
                <a:solidFill>
                  <a:srgbClr val="008000"/>
                </a:solidFill>
              </a:rPr>
              <a:t>, ' </a:t>
            </a:r>
            <a:r>
              <a:rPr lang="mr-IN" sz="2800" dirty="0"/>
              <a:t>+ </a:t>
            </a:r>
            <a:r>
              <a:rPr lang="mr-IN" sz="2800" dirty="0" err="1"/>
              <a:t>name</a:t>
            </a:r>
            <a:r>
              <a:rPr lang="mr-IN" sz="2800" dirty="0"/>
              <a:t> + </a:t>
            </a:r>
            <a:r>
              <a:rPr lang="mr-IN" sz="2800" b="1" dirty="0">
                <a:solidFill>
                  <a:srgbClr val="008000"/>
                </a:solidFill>
              </a:rPr>
              <a:t>'!'</a:t>
            </a:r>
            <a:br>
              <a:rPr lang="mr-IN" sz="2800" b="1" dirty="0">
                <a:solidFill>
                  <a:srgbClr val="008000"/>
                </a:solidFill>
              </a:rPr>
            </a:br>
            <a:r>
              <a:rPr lang="mr-IN" sz="2800" b="1" dirty="0">
                <a:solidFill>
                  <a:srgbClr val="008000"/>
                </a:solidFill>
              </a:rPr>
              <a:t/>
            </a:r>
            <a:br>
              <a:rPr lang="mr-IN" sz="2800" b="1" dirty="0">
                <a:solidFill>
                  <a:srgbClr val="00800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x</a:t>
            </a:r>
            <a:r>
              <a:rPr lang="mr-IN" sz="2800" dirty="0"/>
              <a:t>=</a:t>
            </a:r>
            <a:r>
              <a:rPr lang="mr-IN" sz="2800" dirty="0">
                <a:solidFill>
                  <a:srgbClr val="0000FF"/>
                </a:solidFill>
              </a:rPr>
              <a:t>2</a:t>
            </a:r>
            <a:br>
              <a:rPr lang="mr-IN" sz="2800" dirty="0">
                <a:solidFill>
                  <a:srgbClr val="0000FF"/>
                </a:solidFill>
              </a:rPr>
            </a:b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message</a:t>
            </a:r>
            <a:r>
              <a:rPr lang="mr-IN" sz="2800" dirty="0"/>
              <a:t> 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hello</a:t>
            </a:r>
            <a:r>
              <a:rPr lang="mr-IN" sz="2800" b="1" dirty="0">
                <a:solidFill>
                  <a:srgbClr val="008000"/>
                </a:solidFill>
              </a:rPr>
              <a:t>, '</a:t>
            </a:r>
            <a:r>
              <a:rPr lang="mr-IN" sz="2800" dirty="0"/>
              <a:t>+</a:t>
            </a:r>
            <a:r>
              <a:rPr lang="mr-IN" sz="2800" dirty="0" err="1"/>
              <a:t>name</a:t>
            </a:r>
            <a:r>
              <a:rPr lang="mr-IN" sz="2800" dirty="0"/>
              <a:t>+</a:t>
            </a:r>
            <a:r>
              <a:rPr lang="mr-IN" sz="2800" b="1" dirty="0">
                <a:solidFill>
                  <a:srgbClr val="008000"/>
                </a:solidFill>
              </a:rPr>
              <a:t>'!'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49235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Commas should have a space</a:t>
            </a:r>
            <a:r>
              <a:rPr lang="en-US" dirty="0"/>
              <a:t> after them.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172038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i="1" dirty="0">
                <a:solidFill>
                  <a:srgbClr val="808080"/>
                </a:solidFill>
              </a:rPr>
              <a:t>// ✓ ok </a:t>
            </a:r>
            <a:br>
              <a:rPr lang="en-US" sz="3200" i="1" dirty="0">
                <a:solidFill>
                  <a:srgbClr val="808080"/>
                </a:solidFill>
              </a:rPr>
            </a:br>
            <a:r>
              <a:rPr lang="en-US" sz="3200" b="1" dirty="0" err="1">
                <a:solidFill>
                  <a:srgbClr val="000080"/>
                </a:solidFill>
              </a:rPr>
              <a:t>var</a:t>
            </a:r>
            <a:r>
              <a:rPr lang="en-US" sz="3200" b="1" dirty="0">
                <a:solidFill>
                  <a:srgbClr val="000080"/>
                </a:solidFill>
              </a:rPr>
              <a:t> </a:t>
            </a:r>
            <a:r>
              <a:rPr lang="en-US" sz="3200" dirty="0"/>
              <a:t>list = [</a:t>
            </a:r>
            <a:r>
              <a:rPr lang="en-US" sz="32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00FF"/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00FF"/>
                </a:solidFill>
              </a:rPr>
              <a:t>4</a:t>
            </a:r>
            <a:r>
              <a:rPr lang="en-US" sz="3200" dirty="0"/>
              <a:t>]</a:t>
            </a:r>
            <a:br>
              <a:rPr lang="en-US" sz="3200" dirty="0"/>
            </a:br>
            <a:r>
              <a:rPr lang="en-US" sz="3200" b="1" dirty="0">
                <a:solidFill>
                  <a:srgbClr val="000080"/>
                </a:solidFill>
              </a:rPr>
              <a:t>function </a:t>
            </a:r>
            <a:r>
              <a:rPr lang="en-US" sz="3200" dirty="0"/>
              <a:t>greet (name, options) { ... }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i="1" dirty="0">
                <a:solidFill>
                  <a:srgbClr val="808080"/>
                </a:solidFill>
              </a:rPr>
              <a:t>// ✗ avoid </a:t>
            </a:r>
            <a:br>
              <a:rPr lang="en-US" sz="3200" i="1" dirty="0">
                <a:solidFill>
                  <a:srgbClr val="808080"/>
                </a:solidFill>
              </a:rPr>
            </a:br>
            <a:r>
              <a:rPr lang="en-US" sz="3200" b="1" dirty="0" err="1">
                <a:solidFill>
                  <a:srgbClr val="000080"/>
                </a:solidFill>
              </a:rPr>
              <a:t>var</a:t>
            </a:r>
            <a:r>
              <a:rPr lang="en-US" sz="3200" b="1" dirty="0">
                <a:solidFill>
                  <a:srgbClr val="000080"/>
                </a:solidFill>
              </a:rPr>
              <a:t> </a:t>
            </a:r>
            <a:r>
              <a:rPr lang="en-US" sz="3200" dirty="0"/>
              <a:t>list = [</a:t>
            </a:r>
            <a:r>
              <a:rPr lang="en-US" sz="32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,</a:t>
            </a:r>
            <a:r>
              <a:rPr lang="en-US" sz="32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,</a:t>
            </a:r>
            <a:r>
              <a:rPr lang="en-US" sz="3200" dirty="0">
                <a:solidFill>
                  <a:srgbClr val="0000FF"/>
                </a:solidFill>
              </a:rPr>
              <a:t>3</a:t>
            </a:r>
            <a:r>
              <a:rPr lang="en-US" sz="3200" dirty="0"/>
              <a:t>,</a:t>
            </a:r>
            <a:r>
              <a:rPr lang="en-US" sz="3200" dirty="0">
                <a:solidFill>
                  <a:srgbClr val="0000FF"/>
                </a:solidFill>
              </a:rPr>
              <a:t>4</a:t>
            </a:r>
            <a:r>
              <a:rPr lang="en-US" sz="3200" dirty="0"/>
              <a:t>]</a:t>
            </a:r>
            <a:br>
              <a:rPr lang="en-US" sz="3200" dirty="0"/>
            </a:br>
            <a:r>
              <a:rPr lang="en-US" sz="3200" b="1" dirty="0">
                <a:solidFill>
                  <a:srgbClr val="000080"/>
                </a:solidFill>
              </a:rPr>
              <a:t>function </a:t>
            </a:r>
            <a:r>
              <a:rPr lang="en-US" sz="3200" dirty="0"/>
              <a:t>greet (</a:t>
            </a:r>
            <a:r>
              <a:rPr lang="en-US" sz="3200" dirty="0" err="1"/>
              <a:t>name,options</a:t>
            </a:r>
            <a:r>
              <a:rPr lang="en-US" sz="3200" dirty="0"/>
              <a:t>) { ... }</a:t>
            </a:r>
          </a:p>
        </p:txBody>
      </p:sp>
    </p:spTree>
    <p:extLst>
      <p:ext uri="{BB962C8B-B14F-4D97-AF65-F5344CB8AC3E}">
        <p14:creationId xmlns:p14="http://schemas.microsoft.com/office/powerpoint/2010/main" val="11951129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else statements</a:t>
            </a:r>
            <a:r>
              <a:rPr lang="en-US" dirty="0"/>
              <a:t> on the same line as their curly braces.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65500" y="194034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000" i="1" dirty="0">
                <a:solidFill>
                  <a:srgbClr val="808080"/>
                </a:solidFill>
              </a:rPr>
              <a:t>// ✓ </a:t>
            </a:r>
            <a:r>
              <a:rPr lang="mr-IN" sz="2000" i="1" dirty="0" err="1">
                <a:solidFill>
                  <a:srgbClr val="808080"/>
                </a:solidFill>
              </a:rPr>
              <a:t>ok</a:t>
            </a:r>
            <a:r>
              <a:rPr lang="mr-IN" sz="2000" i="1" dirty="0">
                <a:solidFill>
                  <a:srgbClr val="808080"/>
                </a:solidFill>
              </a:rPr>
              <a:t> 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b="1" dirty="0" err="1">
                <a:solidFill>
                  <a:srgbClr val="000080"/>
                </a:solidFill>
              </a:rPr>
              <a:t>if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(</a:t>
            </a:r>
            <a:r>
              <a:rPr lang="mr-IN" sz="2000" dirty="0" err="1"/>
              <a:t>condition</a:t>
            </a:r>
            <a:r>
              <a:rPr lang="mr-IN" sz="2000" dirty="0"/>
              <a:t>) {</a:t>
            </a:r>
            <a:br>
              <a:rPr lang="mr-IN" sz="2000" dirty="0"/>
            </a:br>
            <a:r>
              <a:rPr lang="mr-IN" sz="2000" dirty="0"/>
              <a:t>  </a:t>
            </a:r>
            <a:r>
              <a:rPr lang="mr-IN" sz="2000" i="1" dirty="0">
                <a:solidFill>
                  <a:srgbClr val="808080"/>
                </a:solidFill>
              </a:rPr>
              <a:t>// ...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dirty="0"/>
              <a:t>} </a:t>
            </a:r>
            <a:r>
              <a:rPr lang="mr-IN" sz="2000" b="1" dirty="0" err="1">
                <a:solidFill>
                  <a:srgbClr val="000080"/>
                </a:solidFill>
              </a:rPr>
              <a:t>else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{</a:t>
            </a:r>
            <a:br>
              <a:rPr lang="mr-IN" sz="2000" dirty="0"/>
            </a:br>
            <a:r>
              <a:rPr lang="mr-IN" sz="2000" dirty="0"/>
              <a:t>  </a:t>
            </a:r>
            <a:r>
              <a:rPr lang="mr-IN" sz="2000" i="1" dirty="0">
                <a:solidFill>
                  <a:srgbClr val="808080"/>
                </a:solidFill>
              </a:rPr>
              <a:t>// ...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dirty="0"/>
              <a:t>}</a:t>
            </a:r>
            <a:br>
              <a:rPr lang="mr-IN" sz="2000" dirty="0"/>
            </a:br>
            <a:r>
              <a:rPr lang="mr-IN" sz="2000" dirty="0"/>
              <a:t/>
            </a:r>
            <a:br>
              <a:rPr lang="mr-IN" sz="2000" dirty="0"/>
            </a:br>
            <a:r>
              <a:rPr lang="mr-IN" sz="2000" dirty="0"/>
              <a:t/>
            </a:r>
            <a:br>
              <a:rPr lang="mr-IN" sz="2000" dirty="0"/>
            </a:br>
            <a:r>
              <a:rPr lang="mr-IN" sz="2000" i="1" dirty="0">
                <a:solidFill>
                  <a:srgbClr val="808080"/>
                </a:solidFill>
              </a:rPr>
              <a:t>// ✗ </a:t>
            </a:r>
            <a:r>
              <a:rPr lang="mr-IN" sz="2000" i="1" dirty="0" err="1">
                <a:solidFill>
                  <a:srgbClr val="808080"/>
                </a:solidFill>
              </a:rPr>
              <a:t>avoid</a:t>
            </a:r>
            <a:r>
              <a:rPr lang="mr-IN" sz="2000" i="1" dirty="0">
                <a:solidFill>
                  <a:srgbClr val="808080"/>
                </a:solidFill>
              </a:rPr>
              <a:t> 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b="1" dirty="0" err="1">
                <a:solidFill>
                  <a:srgbClr val="000080"/>
                </a:solidFill>
              </a:rPr>
              <a:t>if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(</a:t>
            </a:r>
            <a:r>
              <a:rPr lang="mr-IN" sz="2000" dirty="0" err="1"/>
              <a:t>condition</a:t>
            </a:r>
            <a:r>
              <a:rPr lang="mr-IN" sz="2000" dirty="0"/>
              <a:t>) {</a:t>
            </a:r>
            <a:br>
              <a:rPr lang="mr-IN" sz="2000" dirty="0"/>
            </a:br>
            <a:r>
              <a:rPr lang="mr-IN" sz="2000" dirty="0"/>
              <a:t>  </a:t>
            </a:r>
            <a:r>
              <a:rPr lang="mr-IN" sz="2000" i="1" dirty="0">
                <a:solidFill>
                  <a:srgbClr val="808080"/>
                </a:solidFill>
              </a:rPr>
              <a:t>// ... 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dirty="0"/>
              <a:t>}</a:t>
            </a:r>
            <a:br>
              <a:rPr lang="mr-IN" sz="2000" dirty="0"/>
            </a:br>
            <a:r>
              <a:rPr lang="mr-IN" sz="2000" b="1" dirty="0" err="1">
                <a:solidFill>
                  <a:srgbClr val="000080"/>
                </a:solidFill>
              </a:rPr>
              <a:t>else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{</a:t>
            </a:r>
            <a:br>
              <a:rPr lang="mr-IN" sz="2000" dirty="0"/>
            </a:br>
            <a:r>
              <a:rPr lang="mr-IN" sz="2000" dirty="0"/>
              <a:t>  </a:t>
            </a:r>
            <a:r>
              <a:rPr lang="mr-IN" sz="2000" i="1" dirty="0">
                <a:solidFill>
                  <a:srgbClr val="808080"/>
                </a:solidFill>
              </a:rPr>
              <a:t>// ... </a:t>
            </a:r>
            <a:br>
              <a:rPr lang="mr-IN" sz="2000" i="1" dirty="0">
                <a:solidFill>
                  <a:srgbClr val="808080"/>
                </a:solidFill>
              </a:rPr>
            </a:br>
            <a:r>
              <a:rPr lang="mr-IN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5881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 multi-line if statements,</a:t>
            </a:r>
            <a:r>
              <a:rPr lang="en-US" dirty="0"/>
              <a:t> use curly braces.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185934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>
                <a:solidFill>
                  <a:srgbClr val="808080"/>
                </a:solidFill>
              </a:rPr>
              <a:t>// ✓ ok </a:t>
            </a:r>
            <a:br>
              <a:rPr lang="en-US" sz="2400" i="1" dirty="0">
                <a:solidFill>
                  <a:srgbClr val="808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if </a:t>
            </a:r>
            <a:r>
              <a:rPr lang="en-US" sz="2400" dirty="0"/>
              <a:t>(</a:t>
            </a:r>
            <a:r>
              <a:rPr lang="en-US" sz="2400" dirty="0" err="1"/>
              <a:t>options.quiet</a:t>
            </a:r>
            <a:r>
              <a:rPr lang="en-US" sz="2400" dirty="0"/>
              <a:t> !== </a:t>
            </a:r>
            <a:r>
              <a:rPr lang="en-US" sz="2400" b="1" dirty="0">
                <a:solidFill>
                  <a:srgbClr val="000080"/>
                </a:solidFill>
              </a:rPr>
              <a:t>true</a:t>
            </a:r>
            <a:r>
              <a:rPr lang="en-US" sz="2400" dirty="0"/>
              <a:t>) </a:t>
            </a:r>
            <a:r>
              <a:rPr lang="en-US" sz="2400" dirty="0" err="1"/>
              <a:t>console.log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'done'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>
                <a:solidFill>
                  <a:srgbClr val="808080"/>
                </a:solidFill>
              </a:rPr>
              <a:t>// ✓ ok</a:t>
            </a:r>
            <a:br>
              <a:rPr lang="en-US" sz="2400" i="1" dirty="0">
                <a:solidFill>
                  <a:srgbClr val="808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if </a:t>
            </a:r>
            <a:r>
              <a:rPr lang="en-US" sz="2400" dirty="0"/>
              <a:t>(</a:t>
            </a:r>
            <a:r>
              <a:rPr lang="en-US" sz="2400" dirty="0" err="1"/>
              <a:t>options.quiet</a:t>
            </a:r>
            <a:r>
              <a:rPr lang="en-US" sz="2400" dirty="0"/>
              <a:t> !== </a:t>
            </a:r>
            <a:r>
              <a:rPr lang="en-US" sz="2400" b="1" dirty="0">
                <a:solidFill>
                  <a:srgbClr val="000080"/>
                </a:solidFill>
              </a:rPr>
              <a:t>true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console.log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'done'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>
                <a:solidFill>
                  <a:srgbClr val="808080"/>
                </a:solidFill>
              </a:rPr>
              <a:t>// ✗ avoid </a:t>
            </a:r>
            <a:br>
              <a:rPr lang="en-US" sz="2400" i="1" dirty="0">
                <a:solidFill>
                  <a:srgbClr val="808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if </a:t>
            </a:r>
            <a:r>
              <a:rPr lang="en-US" sz="2400" dirty="0"/>
              <a:t>(</a:t>
            </a:r>
            <a:r>
              <a:rPr lang="en-US" sz="2400" dirty="0" err="1"/>
              <a:t>options.quiet</a:t>
            </a:r>
            <a:r>
              <a:rPr lang="en-US" sz="2400" dirty="0"/>
              <a:t> !== </a:t>
            </a:r>
            <a:r>
              <a:rPr lang="en-US" sz="2400" b="1" dirty="0">
                <a:solidFill>
                  <a:srgbClr val="000080"/>
                </a:solidFill>
              </a:rPr>
              <a:t>true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console.log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'done'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1422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Always handle the</a:t>
            </a:r>
            <a:r>
              <a:rPr lang="en-US" dirty="0"/>
              <a:t> </a:t>
            </a:r>
            <a:r>
              <a:rPr lang="en-US" dirty="0"/>
              <a:t>err</a:t>
            </a:r>
            <a:r>
              <a:rPr lang="en-US" dirty="0"/>
              <a:t> function parameter.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185934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>
                <a:solidFill>
                  <a:srgbClr val="808080"/>
                </a:solidFill>
              </a:rPr>
              <a:t>// ✓ ok </a:t>
            </a:r>
            <a:br>
              <a:rPr lang="en-US" sz="2400" i="1" dirty="0">
                <a:solidFill>
                  <a:srgbClr val="808080"/>
                </a:solidFill>
              </a:rPr>
            </a:br>
            <a:r>
              <a:rPr lang="en-US" sz="2400" dirty="0"/>
              <a:t>run(</a:t>
            </a:r>
            <a:r>
              <a:rPr lang="en-US" sz="2400" b="1" dirty="0">
                <a:solidFill>
                  <a:srgbClr val="000080"/>
                </a:solidFill>
              </a:rPr>
              <a:t>function </a:t>
            </a:r>
            <a:r>
              <a:rPr lang="en-US" sz="2400" dirty="0"/>
              <a:t>(err) {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b="1" dirty="0">
                <a:solidFill>
                  <a:srgbClr val="000080"/>
                </a:solidFill>
              </a:rPr>
              <a:t>if </a:t>
            </a:r>
            <a:r>
              <a:rPr lang="en-US" sz="2400" dirty="0"/>
              <a:t>(err) </a:t>
            </a:r>
            <a:r>
              <a:rPr lang="en-US" sz="2400" b="1" dirty="0">
                <a:solidFill>
                  <a:srgbClr val="000080"/>
                </a:solidFill>
              </a:rPr>
              <a:t>throw </a:t>
            </a:r>
            <a:r>
              <a:rPr lang="en-US" sz="2400" dirty="0"/>
              <a:t>err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window.alert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'done'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})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>
                <a:solidFill>
                  <a:srgbClr val="808080"/>
                </a:solidFill>
              </a:rPr>
              <a:t>// ✗ avoid </a:t>
            </a:r>
            <a:br>
              <a:rPr lang="en-US" sz="2400" i="1" dirty="0">
                <a:solidFill>
                  <a:srgbClr val="808080"/>
                </a:solidFill>
              </a:rPr>
            </a:br>
            <a:r>
              <a:rPr lang="en-US" sz="2400" dirty="0"/>
              <a:t>run(</a:t>
            </a:r>
            <a:r>
              <a:rPr lang="en-US" sz="2400" b="1" dirty="0">
                <a:solidFill>
                  <a:srgbClr val="000080"/>
                </a:solidFill>
              </a:rPr>
              <a:t>function </a:t>
            </a:r>
            <a:r>
              <a:rPr lang="en-US" sz="2400" dirty="0"/>
              <a:t>(err) {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window.alert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'done'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321292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</a:t>
            </a:r>
            <a:r>
              <a:rPr lang="en-US" b="1" dirty="0" err="1"/>
              <a:t>camelcase</a:t>
            </a:r>
            <a:r>
              <a:rPr lang="en-US" b="1" dirty="0"/>
              <a:t> when naming variables and functions.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3900" y="2690336"/>
            <a:ext cx="7150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my_function</a:t>
            </a:r>
            <a:r>
              <a:rPr lang="mr-IN" sz="2800" dirty="0"/>
              <a:t> () { }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  </a:t>
            </a:r>
            <a:r>
              <a:rPr lang="mr-IN" sz="2800" b="1" dirty="0" err="1">
                <a:solidFill>
                  <a:srgbClr val="000080"/>
                </a:solidFill>
              </a:rPr>
              <a:t>function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myFunction</a:t>
            </a:r>
            <a:r>
              <a:rPr lang="mr-IN" sz="2800" dirty="0"/>
              <a:t> () { }  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  </a:t>
            </a: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my_var</a:t>
            </a:r>
            <a:r>
              <a:rPr lang="mr-IN" sz="2800" dirty="0"/>
              <a:t> 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hello</a:t>
            </a:r>
            <a:r>
              <a:rPr lang="mr-IN" sz="2800" b="1" dirty="0">
                <a:solidFill>
                  <a:srgbClr val="008000"/>
                </a:solidFill>
              </a:rPr>
              <a:t>'           </a:t>
            </a:r>
            <a:r>
              <a:rPr lang="mr-IN" sz="2800" i="1" dirty="0">
                <a:solidFill>
                  <a:srgbClr val="808080"/>
                </a:solidFill>
              </a:rPr>
              <a:t>// ✗ </a:t>
            </a:r>
            <a:r>
              <a:rPr lang="mr-IN" sz="2800" i="1" dirty="0" err="1">
                <a:solidFill>
                  <a:srgbClr val="808080"/>
                </a:solidFill>
              </a:rPr>
              <a:t>avoid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br>
              <a:rPr lang="mr-IN" sz="2800" i="1" dirty="0">
                <a:solidFill>
                  <a:srgbClr val="808080"/>
                </a:solidFill>
              </a:rPr>
            </a:br>
            <a:r>
              <a:rPr lang="mr-IN" sz="2800" i="1" dirty="0">
                <a:solidFill>
                  <a:srgbClr val="808080"/>
                </a:solidFill>
              </a:rPr>
              <a:t>  </a:t>
            </a:r>
            <a:r>
              <a:rPr lang="mr-IN" sz="2800" b="1" dirty="0" err="1">
                <a:solidFill>
                  <a:srgbClr val="000080"/>
                </a:solidFill>
              </a:rPr>
              <a:t>var</a:t>
            </a:r>
            <a:r>
              <a:rPr lang="mr-IN" sz="2800" b="1" dirty="0">
                <a:solidFill>
                  <a:srgbClr val="000080"/>
                </a:solidFill>
              </a:rPr>
              <a:t> </a:t>
            </a:r>
            <a:r>
              <a:rPr lang="mr-IN" sz="2800" dirty="0" err="1"/>
              <a:t>myVar</a:t>
            </a:r>
            <a:r>
              <a:rPr lang="mr-IN" sz="2800" dirty="0"/>
              <a:t> = </a:t>
            </a:r>
            <a:r>
              <a:rPr lang="mr-IN" sz="2800" b="1" dirty="0">
                <a:solidFill>
                  <a:srgbClr val="008000"/>
                </a:solidFill>
              </a:rPr>
              <a:t>'</a:t>
            </a:r>
            <a:r>
              <a:rPr lang="mr-IN" sz="2800" b="1" dirty="0" err="1">
                <a:solidFill>
                  <a:srgbClr val="008000"/>
                </a:solidFill>
              </a:rPr>
              <a:t>hello</a:t>
            </a:r>
            <a:r>
              <a:rPr lang="mr-IN" sz="2800" b="1" dirty="0">
                <a:solidFill>
                  <a:srgbClr val="008000"/>
                </a:solidFill>
              </a:rPr>
              <a:t>'            </a:t>
            </a:r>
            <a:r>
              <a:rPr lang="mr-IN" sz="2800" i="1" dirty="0">
                <a:solidFill>
                  <a:srgbClr val="808080"/>
                </a:solidFill>
              </a:rPr>
              <a:t>// ✓ </a:t>
            </a:r>
            <a:r>
              <a:rPr lang="mr-IN" sz="2800" i="1" dirty="0" err="1">
                <a:solidFill>
                  <a:srgbClr val="808080"/>
                </a:solidFill>
              </a:rPr>
              <a:t>ok</a:t>
            </a:r>
            <a:r>
              <a:rPr lang="mr-IN" sz="2800" i="1" dirty="0">
                <a:solidFill>
                  <a:srgbClr val="808080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1543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Much more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standardjs.com/rules.html#javascript-standard-style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922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635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3800" dirty="0" smtClean="0"/>
              <a:t>WORKSHOP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6110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Synchronous example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7732" marR="67732" indent="0">
              <a:spcAft>
                <a:spcPts val="1467"/>
              </a:spcAft>
              <a:buNone/>
            </a:pPr>
            <a:r>
              <a:rPr lang="en" dirty="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 err="1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result = </a:t>
            </a:r>
            <a:r>
              <a:rPr lang="en" dirty="0" err="1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database.query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dirty="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</a:t>
            </a:r>
            <a:r>
              <a:rPr lang="en" dirty="0" err="1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hugetable</a:t>
            </a:r>
            <a:r>
              <a:rPr lang="en" dirty="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 err="1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(“</a:t>
            </a:r>
            <a:r>
              <a:rPr lang="en" dirty="0" err="1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operation is done”);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 err="1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dirty="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67732" marR="67732" indent="0">
              <a:spcAft>
                <a:spcPts val="1467"/>
              </a:spcAft>
              <a:buNone/>
            </a:pPr>
            <a:endParaRPr dirty="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Output: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	  </a:t>
            </a:r>
            <a:r>
              <a:rPr lang="en" dirty="0" err="1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operation is done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dirty="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	  Hello World</a:t>
            </a:r>
          </a:p>
        </p:txBody>
      </p:sp>
    </p:spTree>
    <p:extLst>
      <p:ext uri="{BB962C8B-B14F-4D97-AF65-F5344CB8AC3E}">
        <p14:creationId xmlns:p14="http://schemas.microsoft.com/office/powerpoint/2010/main" val="19457752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Static server    </a:t>
            </a:r>
            <a:endParaRPr lang="en-US" dirty="0" smtClean="0"/>
          </a:p>
          <a:p>
            <a:r>
              <a:rPr lang="en-US" dirty="0" smtClean="0"/>
              <a:t>Authentication service</a:t>
            </a:r>
          </a:p>
          <a:p>
            <a:r>
              <a:rPr lang="en-US" dirty="0" smtClean="0"/>
              <a:t>Create </a:t>
            </a:r>
            <a:r>
              <a:rPr lang="en-US" dirty="0"/>
              <a:t>RESTful Service</a:t>
            </a:r>
          </a:p>
        </p:txBody>
      </p:sp>
    </p:spTree>
    <p:extLst>
      <p:ext uri="{BB962C8B-B14F-4D97-AF65-F5344CB8AC3E}">
        <p14:creationId xmlns:p14="http://schemas.microsoft.com/office/powerpoint/2010/main" val="206311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Asynchronous Example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R="67732">
              <a:spcAft>
                <a:spcPts val="1467"/>
              </a:spcAft>
              <a:buNone/>
            </a:pPr>
            <a:r>
              <a:rPr lang="en" sz="2133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database.query(</a:t>
            </a:r>
            <a:r>
              <a:rPr lang="en" sz="2133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hugetable"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33">
                <a:solidFill>
                  <a:srgbClr val="101094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(rows) {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133">
                <a:solidFill>
                  <a:srgbClr val="10109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 result = rows;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</a:t>
            </a:r>
            <a:r>
              <a:rPr lang="en" sz="2133">
                <a:solidFill>
                  <a:srgbClr val="7D2727"/>
                </a:solidFill>
                <a:latin typeface="Courier New"/>
                <a:ea typeface="Courier New"/>
                <a:cs typeface="Courier New"/>
                <a:sym typeface="Courier New"/>
              </a:rPr>
              <a:t>“After db operation”</a:t>
            </a: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 sz="2133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>
              <a:buNone/>
            </a:pPr>
            <a:r>
              <a:rPr lang="en" sz="2133"/>
              <a:t>Output:</a:t>
            </a:r>
          </a:p>
          <a:p>
            <a:pPr marL="1219170" indent="0">
              <a:buNone/>
            </a:pPr>
            <a:r>
              <a:rPr lang="en" sz="2133"/>
              <a:t>Hello world</a:t>
            </a:r>
          </a:p>
          <a:p>
            <a:pPr marL="1219170" indent="0">
              <a:buNone/>
            </a:pPr>
            <a:r>
              <a:rPr lang="en" sz="2133"/>
              <a:t>After db operation</a:t>
            </a:r>
          </a:p>
          <a:p>
            <a:pPr>
              <a:buNone/>
            </a:pP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204567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Asynchronous Example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R="67732">
              <a:spcAft>
                <a:spcPts val="1467"/>
              </a:spcAft>
              <a:buNone/>
            </a:pPr>
            <a:r>
              <a:rPr lang="en" sz="2133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database.query(</a:t>
            </a:r>
            <a:r>
              <a:rPr lang="en" sz="2133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hugetable"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133">
                <a:solidFill>
                  <a:srgbClr val="30333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33">
                <a:solidFill>
                  <a:srgbClr val="101094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(rows) {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133">
                <a:solidFill>
                  <a:srgbClr val="101094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result = rows;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console.log(</a:t>
            </a:r>
            <a:r>
              <a:rPr lang="en" sz="2133">
                <a:solidFill>
                  <a:srgbClr val="7D2727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“After db operation”</a:t>
            </a: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  <a:p>
            <a:pPr marL="67732" marR="67732" indent="0">
              <a:spcAft>
                <a:spcPts val="1467"/>
              </a:spcAft>
              <a:buNone/>
            </a:pP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" sz="2133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lang="en" sz="2133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>
              <a:buNone/>
            </a:pPr>
            <a:r>
              <a:rPr lang="en" sz="2133"/>
              <a:t>Output:</a:t>
            </a:r>
          </a:p>
          <a:p>
            <a:pPr marL="1219170" indent="0">
              <a:buNone/>
            </a:pPr>
            <a:r>
              <a:rPr lang="en" sz="2133"/>
              <a:t>Hello world</a:t>
            </a:r>
          </a:p>
          <a:p>
            <a:pPr marL="1219170" indent="0">
              <a:buNone/>
            </a:pPr>
            <a:r>
              <a:rPr lang="en" sz="2133"/>
              <a:t>After db operation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Theory: Event-loops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524000"/>
            <a:ext cx="8229600" cy="1295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Event-loops are the core of event-driven programming, almost all the UI programs use event-loops to track the user event, for example: Clicks, Ajax Requests etc.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2431" y="2819400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w Cen MT" pitchFamily="34" charset="0"/>
              </a:rPr>
              <a:t>Client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07231" y="3429000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35831" y="3429000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>
            <a:spLocks noChangeAspect="1"/>
          </p:cNvSpPr>
          <p:nvPr/>
        </p:nvSpPr>
        <p:spPr>
          <a:xfrm>
            <a:off x="3431031" y="4191000"/>
            <a:ext cx="1371600" cy="1371600"/>
          </a:xfrm>
          <a:prstGeom prst="arc">
            <a:avLst>
              <a:gd name="adj1" fmla="val 13487427"/>
              <a:gd name="adj2" fmla="val 12667217"/>
            </a:avLst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Event loop </a:t>
            </a:r>
          </a:p>
          <a:p>
            <a:pPr algn="ctr"/>
            <a:r>
              <a:rPr lang="en-US" sz="1400" dirty="0"/>
              <a:t>(main thread)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64431" y="3429000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93031" y="3429000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21631" y="3429000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unched Tape 19"/>
          <p:cNvSpPr/>
          <p:nvPr/>
        </p:nvSpPr>
        <p:spPr>
          <a:xfrm>
            <a:off x="3962400" y="5867400"/>
            <a:ext cx="1447800" cy="762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w Cen MT" pitchFamily="34" charset="0"/>
              </a:rPr>
              <a:t>C++ </a:t>
            </a:r>
            <a:r>
              <a:rPr lang="en-US" sz="1400" dirty="0" err="1">
                <a:solidFill>
                  <a:schemeClr val="tx1"/>
                </a:solidFill>
                <a:latin typeface="Tw Cen MT" pitchFamily="34" charset="0"/>
              </a:rPr>
              <a:t>Threadpool</a:t>
            </a:r>
            <a:endParaRPr lang="en-US" sz="1400" dirty="0">
              <a:solidFill>
                <a:schemeClr val="tx1"/>
              </a:solidFill>
              <a:latin typeface="Tw Cen MT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w Cen MT" pitchFamily="34" charset="0"/>
              </a:rPr>
              <a:t>(worker threads)</a:t>
            </a:r>
          </a:p>
        </p:txBody>
      </p:sp>
      <p:sp>
        <p:nvSpPr>
          <p:cNvPr id="34" name="Freeform 33"/>
          <p:cNvSpPr/>
          <p:nvPr/>
        </p:nvSpPr>
        <p:spPr>
          <a:xfrm>
            <a:off x="3126231" y="5105400"/>
            <a:ext cx="762000" cy="1371600"/>
          </a:xfrm>
          <a:custGeom>
            <a:avLst/>
            <a:gdLst>
              <a:gd name="connsiteX0" fmla="*/ 827518 w 827518"/>
              <a:gd name="connsiteY0" fmla="*/ 1298961 h 1298961"/>
              <a:gd name="connsiteX1" fmla="*/ 272041 w 827518"/>
              <a:gd name="connsiteY1" fmla="*/ 1196412 h 1298961"/>
              <a:gd name="connsiteX2" fmla="*/ 32759 w 827518"/>
              <a:gd name="connsiteY2" fmla="*/ 786213 h 1298961"/>
              <a:gd name="connsiteX3" fmla="*/ 75488 w 827518"/>
              <a:gd name="connsiteY3" fmla="*/ 179462 h 1298961"/>
              <a:gd name="connsiteX4" fmla="*/ 263495 w 827518"/>
              <a:gd name="connsiteY4" fmla="*/ 0 h 129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518" h="1298961">
                <a:moveTo>
                  <a:pt x="827518" y="1298961"/>
                </a:moveTo>
                <a:cubicBezTo>
                  <a:pt x="616009" y="1290415"/>
                  <a:pt x="404501" y="1281870"/>
                  <a:pt x="272041" y="1196412"/>
                </a:cubicBezTo>
                <a:cubicBezTo>
                  <a:pt x="139581" y="1110954"/>
                  <a:pt x="65518" y="955705"/>
                  <a:pt x="32759" y="786213"/>
                </a:cubicBezTo>
                <a:cubicBezTo>
                  <a:pt x="0" y="616721"/>
                  <a:pt x="37032" y="310498"/>
                  <a:pt x="75488" y="179462"/>
                </a:cubicBezTo>
                <a:cubicBezTo>
                  <a:pt x="113944" y="48427"/>
                  <a:pt x="226463" y="21364"/>
                  <a:pt x="263495" y="0"/>
                </a:cubicBezTo>
              </a:path>
            </a:pathLst>
          </a:custGeom>
          <a:ln w="15875" cmpd="sng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821431" y="3046576"/>
            <a:ext cx="533400" cy="1601624"/>
          </a:xfrm>
          <a:custGeom>
            <a:avLst/>
            <a:gdLst>
              <a:gd name="connsiteX0" fmla="*/ 485686 w 485686"/>
              <a:gd name="connsiteY0" fmla="*/ 1649338 h 1649338"/>
              <a:gd name="connsiteX1" fmla="*/ 66942 w 485686"/>
              <a:gd name="connsiteY1" fmla="*/ 1145136 h 1649338"/>
              <a:gd name="connsiteX2" fmla="*/ 84034 w 485686"/>
              <a:gd name="connsiteY2" fmla="*/ 393106 h 1649338"/>
              <a:gd name="connsiteX3" fmla="*/ 331862 w 485686"/>
              <a:gd name="connsiteY3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686" h="1649338">
                <a:moveTo>
                  <a:pt x="485686" y="1649338"/>
                </a:moveTo>
                <a:cubicBezTo>
                  <a:pt x="309785" y="1501923"/>
                  <a:pt x="133884" y="1354508"/>
                  <a:pt x="66942" y="1145136"/>
                </a:cubicBezTo>
                <a:cubicBezTo>
                  <a:pt x="0" y="935764"/>
                  <a:pt x="39881" y="583962"/>
                  <a:pt x="84034" y="393106"/>
                </a:cubicBezTo>
                <a:cubicBezTo>
                  <a:pt x="128187" y="202250"/>
                  <a:pt x="156673" y="8546"/>
                  <a:pt x="331862" y="0"/>
                </a:cubicBezTo>
              </a:path>
            </a:pathLst>
          </a:custGeom>
          <a:ln w="15875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876800" y="5029200"/>
            <a:ext cx="916431" cy="1066800"/>
          </a:xfrm>
          <a:custGeom>
            <a:avLst/>
            <a:gdLst>
              <a:gd name="connsiteX0" fmla="*/ 0 w 1009827"/>
              <a:gd name="connsiteY0" fmla="*/ 61245 h 1291839"/>
              <a:gd name="connsiteX1" fmla="*/ 649480 w 1009827"/>
              <a:gd name="connsiteY1" fmla="*/ 95428 h 1291839"/>
              <a:gd name="connsiteX2" fmla="*/ 1008403 w 1009827"/>
              <a:gd name="connsiteY2" fmla="*/ 633813 h 1291839"/>
              <a:gd name="connsiteX3" fmla="*/ 640934 w 1009827"/>
              <a:gd name="connsiteY3" fmla="*/ 1291839 h 129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827" h="1291839">
                <a:moveTo>
                  <a:pt x="0" y="61245"/>
                </a:moveTo>
                <a:cubicBezTo>
                  <a:pt x="240706" y="30622"/>
                  <a:pt x="481413" y="0"/>
                  <a:pt x="649480" y="95428"/>
                </a:cubicBezTo>
                <a:cubicBezTo>
                  <a:pt x="817547" y="190856"/>
                  <a:pt x="1009827" y="434411"/>
                  <a:pt x="1008403" y="633813"/>
                </a:cubicBezTo>
                <a:cubicBezTo>
                  <a:pt x="1006979" y="833215"/>
                  <a:pt x="685087" y="1089589"/>
                  <a:pt x="640934" y="1291839"/>
                </a:cubicBezTo>
              </a:path>
            </a:pathLst>
          </a:cu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55032" y="281940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w Cen MT" pitchFamily="34" charset="0"/>
              </a:rPr>
              <a:t>Clients send HTTP requests</a:t>
            </a:r>
          </a:p>
          <a:p>
            <a:r>
              <a:rPr lang="en-US" sz="1400" dirty="0">
                <a:latin typeface="Tw Cen MT" pitchFamily="34" charset="0"/>
              </a:rPr>
              <a:t> to Node.js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83714" y="4191000"/>
            <a:ext cx="28648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w Cen MT" pitchFamily="34" charset="0"/>
              </a:rPr>
              <a:t>An Event-loop is woken up by OS,</a:t>
            </a:r>
          </a:p>
          <a:p>
            <a:r>
              <a:rPr lang="en-US" sz="1400" dirty="0">
                <a:latin typeface="Tw Cen MT" pitchFamily="34" charset="0"/>
              </a:rPr>
              <a:t>passes request and response objects</a:t>
            </a:r>
          </a:p>
          <a:p>
            <a:r>
              <a:rPr lang="en-US" sz="1400" dirty="0">
                <a:latin typeface="Tw Cen MT" pitchFamily="34" charset="0"/>
              </a:rPr>
              <a:t>to the thread-pool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69431" y="5334000"/>
            <a:ext cx="170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w Cen MT" pitchFamily="34" charset="0"/>
              </a:rPr>
              <a:t>Long-running jobs run</a:t>
            </a:r>
          </a:p>
          <a:p>
            <a:r>
              <a:rPr lang="en-US" sz="1400" dirty="0">
                <a:latin typeface="Tw Cen MT" pitchFamily="34" charset="0"/>
              </a:rPr>
              <a:t> on worker threads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00201" y="5867400"/>
            <a:ext cx="16341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w Cen MT" pitchFamily="34" charset="0"/>
              </a:rPr>
              <a:t>Response is sent</a:t>
            </a:r>
          </a:p>
          <a:p>
            <a:r>
              <a:rPr lang="en-US" sz="1400" dirty="0">
                <a:latin typeface="Tw Cen MT" pitchFamily="34" charset="0"/>
              </a:rPr>
              <a:t>back to main thread</a:t>
            </a:r>
          </a:p>
          <a:p>
            <a:r>
              <a:rPr lang="en-US" sz="1400" dirty="0">
                <a:latin typeface="Tw Cen MT" pitchFamily="34" charset="0"/>
              </a:rPr>
              <a:t>via callback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00200" y="4267200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w Cen MT" pitchFamily="34" charset="0"/>
              </a:rPr>
              <a:t>Event loop returns</a:t>
            </a:r>
          </a:p>
          <a:p>
            <a:r>
              <a:rPr lang="en-US" sz="1400" dirty="0">
                <a:latin typeface="Tw Cen MT" pitchFamily="34" charset="0"/>
              </a:rPr>
              <a:t>result to client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3276600"/>
            <a:ext cx="243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07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Few more examples...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 err="1"/>
              <a:t>setTimeout</a:t>
            </a:r>
            <a:r>
              <a:rPr lang="en" dirty="0"/>
              <a:t>(</a:t>
            </a:r>
            <a:r>
              <a:rPr lang="en" dirty="0">
                <a:solidFill>
                  <a:srgbClr val="C678DD"/>
                </a:solidFill>
              </a:rPr>
              <a:t>sayHello</a:t>
            </a:r>
            <a:r>
              <a:rPr lang="en" dirty="0"/>
              <a:t>,1000);</a:t>
            </a:r>
          </a:p>
          <a:p>
            <a:pPr>
              <a:buNone/>
            </a:pPr>
            <a:r>
              <a:rPr lang="en" dirty="0"/>
              <a:t>Function </a:t>
            </a:r>
            <a:r>
              <a:rPr lang="en" dirty="0" err="1">
                <a:solidFill>
                  <a:srgbClr val="C678DD"/>
                </a:solidFill>
              </a:rPr>
              <a:t>sayHello</a:t>
            </a:r>
            <a:r>
              <a:rPr lang="en" dirty="0"/>
              <a:t>(){</a:t>
            </a:r>
          </a:p>
          <a:p>
            <a:pPr>
              <a:buNone/>
            </a:pPr>
            <a:r>
              <a:rPr lang="en" dirty="0"/>
              <a:t>	</a:t>
            </a:r>
            <a:r>
              <a:rPr lang="en" dirty="0" err="1"/>
              <a:t>console.log</a:t>
            </a:r>
            <a:r>
              <a:rPr lang="en" dirty="0"/>
              <a:t>(</a:t>
            </a:r>
            <a:r>
              <a:rPr lang="en" dirty="0">
                <a:solidFill>
                  <a:srgbClr val="268BD2"/>
                </a:solidFill>
              </a:rPr>
              <a:t>“Hello </a:t>
            </a:r>
            <a:r>
              <a:rPr lang="en-US" dirty="0" err="1" smtClean="0">
                <a:solidFill>
                  <a:srgbClr val="268BD2"/>
                </a:solidFill>
              </a:rPr>
              <a:t>ACourse</a:t>
            </a:r>
            <a:r>
              <a:rPr lang="en-US" dirty="0" smtClean="0">
                <a:solidFill>
                  <a:srgbClr val="268BD2"/>
                </a:solidFill>
              </a:rPr>
              <a:t> </a:t>
            </a:r>
            <a:r>
              <a:rPr lang="en" dirty="0" smtClean="0">
                <a:solidFill>
                  <a:srgbClr val="268BD2"/>
                </a:solidFill>
              </a:rPr>
              <a:t>Team</a:t>
            </a:r>
            <a:r>
              <a:rPr lang="en" dirty="0">
                <a:solidFill>
                  <a:srgbClr val="268BD2"/>
                </a:solidFill>
              </a:rPr>
              <a:t>”</a:t>
            </a:r>
            <a:r>
              <a:rPr lang="en" dirty="0"/>
              <a:t>);</a:t>
            </a:r>
          </a:p>
          <a:p>
            <a:pPr>
              <a:buNone/>
            </a:pPr>
            <a:r>
              <a:rPr lang="en" dirty="0"/>
              <a:t>}</a:t>
            </a:r>
          </a:p>
          <a:p>
            <a:pPr>
              <a:buNone/>
            </a:pPr>
            <a:r>
              <a:rPr lang="en" dirty="0" err="1"/>
              <a:t>console.log</a:t>
            </a:r>
            <a:r>
              <a:rPr lang="en" dirty="0" smtClean="0"/>
              <a:t>(</a:t>
            </a:r>
            <a:r>
              <a:rPr lang="en" dirty="0" smtClean="0">
                <a:solidFill>
                  <a:srgbClr val="268BD2"/>
                </a:solidFill>
              </a:rPr>
              <a:t>“</a:t>
            </a:r>
            <a:r>
              <a:rPr lang="en-US" dirty="0" smtClean="0">
                <a:solidFill>
                  <a:srgbClr val="268BD2"/>
                </a:solidFill>
              </a:rPr>
              <a:t>Done</a:t>
            </a:r>
            <a:r>
              <a:rPr lang="en" dirty="0" smtClean="0">
                <a:solidFill>
                  <a:srgbClr val="268BD2"/>
                </a:solidFill>
              </a:rPr>
              <a:t>”</a:t>
            </a:r>
            <a:r>
              <a:rPr lang="en" dirty="0" smtClean="0"/>
              <a:t>);</a:t>
            </a:r>
            <a:endParaRPr lang="en" dirty="0"/>
          </a:p>
          <a:p>
            <a:pPr>
              <a:buNone/>
            </a:pPr>
            <a:r>
              <a:rPr lang="en" dirty="0"/>
              <a:t>Output: </a:t>
            </a:r>
          </a:p>
          <a:p>
            <a:pPr>
              <a:buNone/>
            </a:pPr>
            <a:r>
              <a:rPr lang="en" sz="1867" dirty="0"/>
              <a:t>   </a:t>
            </a:r>
            <a:r>
              <a:rPr lang="en-US" sz="1867" dirty="0" smtClean="0">
                <a:solidFill>
                  <a:srgbClr val="268BD2"/>
                </a:solidFill>
              </a:rPr>
              <a:t>Done</a:t>
            </a:r>
            <a:endParaRPr lang="en" sz="1867" dirty="0">
              <a:solidFill>
                <a:srgbClr val="268BD2"/>
              </a:solidFill>
            </a:endParaRPr>
          </a:p>
          <a:p>
            <a:pPr>
              <a:buNone/>
            </a:pPr>
            <a:r>
              <a:rPr lang="en" sz="1867" dirty="0"/>
              <a:t>   </a:t>
            </a:r>
            <a:r>
              <a:rPr lang="en" sz="1867" dirty="0">
                <a:solidFill>
                  <a:srgbClr val="268BD2"/>
                </a:solidFill>
              </a:rPr>
              <a:t>Hello </a:t>
            </a:r>
            <a:r>
              <a:rPr lang="en-US" sz="1867" dirty="0" err="1" smtClean="0">
                <a:solidFill>
                  <a:srgbClr val="268BD2"/>
                </a:solidFill>
              </a:rPr>
              <a:t>ACourse</a:t>
            </a:r>
            <a:r>
              <a:rPr lang="en" sz="1867" dirty="0" smtClean="0">
                <a:solidFill>
                  <a:srgbClr val="268BD2"/>
                </a:solidFill>
              </a:rPr>
              <a:t>Team</a:t>
            </a:r>
            <a:endParaRPr lang="en" sz="1867" dirty="0">
              <a:solidFill>
                <a:srgbClr val="268BD2"/>
              </a:solidFill>
            </a:endParaRPr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2482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15600" y="176433"/>
            <a:ext cx="11360800" cy="6494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b="1" dirty="0"/>
              <a:t>How to create callbacks?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" dirty="0" smtClean="0"/>
              <a:t>function </a:t>
            </a:r>
            <a:r>
              <a:rPr lang="en" dirty="0" err="1">
                <a:solidFill>
                  <a:srgbClr val="268BD2"/>
                </a:solidFill>
              </a:rPr>
              <a:t>SayHello</a:t>
            </a:r>
            <a:r>
              <a:rPr lang="en" dirty="0"/>
              <a:t>(</a:t>
            </a:r>
            <a:r>
              <a:rPr lang="en" dirty="0" err="1"/>
              <a:t>str</a:t>
            </a:r>
            <a:r>
              <a:rPr lang="en" dirty="0"/>
              <a:t>, callback){</a:t>
            </a:r>
          </a:p>
          <a:p>
            <a:pPr>
              <a:buNone/>
            </a:pPr>
            <a:r>
              <a:rPr lang="en" dirty="0"/>
              <a:t> 		//do what ever with </a:t>
            </a:r>
            <a:r>
              <a:rPr lang="en" dirty="0" err="1"/>
              <a:t>str</a:t>
            </a:r>
            <a:r>
              <a:rPr lang="en" dirty="0"/>
              <a:t> </a:t>
            </a:r>
          </a:p>
          <a:p>
            <a:pPr>
              <a:buNone/>
            </a:pPr>
            <a:r>
              <a:rPr lang="en" dirty="0"/>
              <a:t>		// finally call callback</a:t>
            </a:r>
          </a:p>
          <a:p>
            <a:pPr>
              <a:buNone/>
            </a:pPr>
            <a:r>
              <a:rPr lang="en" dirty="0"/>
              <a:t>	   </a:t>
            </a:r>
            <a:r>
              <a:rPr lang="en" dirty="0">
                <a:solidFill>
                  <a:srgbClr val="FF0000"/>
                </a:solidFill>
              </a:rPr>
              <a:t>callback();</a:t>
            </a:r>
          </a:p>
          <a:p>
            <a:pPr>
              <a:buNone/>
            </a:pPr>
            <a:r>
              <a:rPr lang="en" dirty="0"/>
              <a:t>}</a:t>
            </a:r>
          </a:p>
          <a:p>
            <a:pPr>
              <a:buNone/>
            </a:pPr>
            <a:r>
              <a:rPr lang="en" dirty="0" err="1">
                <a:solidFill>
                  <a:srgbClr val="268BD2"/>
                </a:solidFill>
              </a:rPr>
              <a:t>sayHello</a:t>
            </a:r>
            <a:r>
              <a:rPr lang="en" dirty="0" smtClean="0"/>
              <a:t>(“</a:t>
            </a:r>
            <a:r>
              <a:rPr lang="en-US" dirty="0" smtClean="0">
                <a:solidFill>
                  <a:srgbClr val="00FF00"/>
                </a:solidFill>
              </a:rPr>
              <a:t>Oak</a:t>
            </a:r>
            <a:r>
              <a:rPr lang="en" dirty="0" smtClean="0"/>
              <a:t>” </a:t>
            </a:r>
            <a:r>
              <a:rPr lang="en" dirty="0"/>
              <a:t>, function(){</a:t>
            </a:r>
          </a:p>
          <a:p>
            <a:pPr>
              <a:buNone/>
            </a:pPr>
            <a:r>
              <a:rPr lang="en" dirty="0"/>
              <a:t> 		</a:t>
            </a:r>
            <a:r>
              <a:rPr lang="en" dirty="0" err="1"/>
              <a:t>console.log</a:t>
            </a:r>
            <a:r>
              <a:rPr lang="en" dirty="0"/>
              <a:t>(“</a:t>
            </a:r>
            <a:r>
              <a:rPr lang="en" dirty="0">
                <a:solidFill>
                  <a:schemeClr val="accent5"/>
                </a:solidFill>
              </a:rPr>
              <a:t>I’M </a:t>
            </a:r>
            <a:r>
              <a:rPr lang="en" dirty="0" err="1">
                <a:solidFill>
                  <a:schemeClr val="accent5"/>
                </a:solidFill>
              </a:rPr>
              <a:t>CallBack</a:t>
            </a:r>
            <a:r>
              <a:rPr lang="en" dirty="0"/>
              <a:t>”);</a:t>
            </a:r>
          </a:p>
          <a:p>
            <a:pPr>
              <a:buNone/>
            </a:pPr>
            <a:r>
              <a:rPr lang="en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328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Low </a:t>
            </a:r>
            <a:r>
              <a:rPr lang="en-US" dirty="0"/>
              <a:t>level http, how node handle http (why node is better than </a:t>
            </a:r>
            <a:r>
              <a:rPr lang="en-US" dirty="0" err="1" smtClean="0"/>
              <a:t>php</a:t>
            </a:r>
            <a:endParaRPr lang="en-US" dirty="0"/>
          </a:p>
          <a:p>
            <a:r>
              <a:rPr lang="en-US" dirty="0" err="1" smtClean="0"/>
              <a:t>Express.js</a:t>
            </a:r>
            <a:endParaRPr lang="en-US" dirty="0"/>
          </a:p>
          <a:p>
            <a:pPr lvl="1"/>
            <a:r>
              <a:rPr lang="en-US" dirty="0" smtClean="0"/>
              <a:t>Route</a:t>
            </a:r>
            <a:r>
              <a:rPr lang="en-US" dirty="0"/>
              <a:t>, </a:t>
            </a:r>
            <a:r>
              <a:rPr lang="en-US" dirty="0" smtClean="0"/>
              <a:t>sub-route</a:t>
            </a:r>
          </a:p>
          <a:p>
            <a:r>
              <a:rPr lang="en-US" dirty="0" smtClean="0"/>
              <a:t>RESTful </a:t>
            </a:r>
            <a:r>
              <a:rPr lang="en-US" dirty="0"/>
              <a:t>API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smtClean="0"/>
              <a:t>PostgreSQL</a:t>
            </a:r>
          </a:p>
          <a:p>
            <a:r>
              <a:rPr lang="en-US" dirty="0" smtClean="0"/>
              <a:t>Workshop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Static server </a:t>
            </a:r>
            <a:endParaRPr lang="en-US" dirty="0" smtClean="0"/>
          </a:p>
          <a:p>
            <a:pPr lvl="1"/>
            <a:r>
              <a:rPr lang="en-US" dirty="0" smtClean="0"/>
              <a:t>Authentication service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RESTful Service</a:t>
            </a:r>
          </a:p>
        </p:txBody>
      </p:sp>
    </p:spTree>
    <p:extLst>
      <p:ext uri="{BB962C8B-B14F-4D97-AF65-F5344CB8AC3E}">
        <p14:creationId xmlns:p14="http://schemas.microsoft.com/office/powerpoint/2010/main" val="167149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Phantomjs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marR="186262" indent="-304792">
              <a:spcBef>
                <a:spcPts val="2000"/>
              </a:spcBef>
              <a:spcAft>
                <a:spcPts val="2267"/>
              </a:spcAft>
              <a:buFont typeface="Verdana"/>
            </a:pPr>
            <a:r>
              <a:rPr lang="en" sz="2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Headless browser.</a:t>
            </a:r>
            <a:r>
              <a:rPr lang="en" sz="2000" dirty="0">
                <a:solidFill>
                  <a:srgbClr val="268BD2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186262" marR="186262" indent="0">
              <a:spcBef>
                <a:spcPts val="2000"/>
              </a:spcBef>
              <a:spcAft>
                <a:spcPts val="2267"/>
              </a:spcAft>
              <a:buNone/>
            </a:pPr>
            <a:r>
              <a:rPr lang="en" sz="2000" dirty="0" err="1">
                <a:solidFill>
                  <a:srgbClr val="268BD2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page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859900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require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'webpage'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create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();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page</a:t>
            </a:r>
            <a:r>
              <a:rPr lang="en" sz="2000" dirty="0" err="1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open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'http://</a:t>
            </a:r>
            <a:r>
              <a:rPr lang="en" sz="2000" dirty="0" err="1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www.google.com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'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268BD2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status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n" sz="2000" dirty="0" err="1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log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"Status: "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859900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+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status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);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2000" dirty="0">
                <a:solidFill>
                  <a:srgbClr val="859900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if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status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859900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===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"success"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page</a:t>
            </a:r>
            <a:r>
              <a:rPr lang="en" sz="2000" dirty="0" err="1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render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‘</a:t>
            </a:r>
            <a:r>
              <a:rPr lang="en" sz="2000" dirty="0" err="1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google.png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'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);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phantom</a:t>
            </a:r>
            <a:r>
              <a:rPr lang="en" sz="2000" dirty="0" err="1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2000" dirty="0" err="1">
                <a:solidFill>
                  <a:srgbClr val="555555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exit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();</a:t>
            </a:r>
            <a: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2000" dirty="0">
                <a:solidFill>
                  <a:srgbClr val="444444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});</a:t>
            </a:r>
          </a:p>
          <a:p>
            <a:pPr marL="186262" marR="186262" indent="0">
              <a:spcBef>
                <a:spcPts val="2000"/>
              </a:spcBef>
              <a:spcAft>
                <a:spcPts val="2267"/>
              </a:spcAft>
              <a:buNone/>
            </a:pPr>
            <a:r>
              <a:rPr lang="en" sz="2000" dirty="0" err="1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console.log</a:t>
            </a:r>
            <a:r>
              <a:rPr lang="en" sz="2000" dirty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2000" dirty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“Hello from </a:t>
            </a:r>
            <a:r>
              <a:rPr lang="en" sz="2000" dirty="0" err="1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phantomJS</a:t>
            </a:r>
            <a:r>
              <a:rPr lang="en" sz="2000" dirty="0" smtClean="0">
                <a:solidFill>
                  <a:srgbClr val="2AA198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”</a:t>
            </a:r>
            <a:r>
              <a:rPr lang="en" sz="2000" dirty="0" smtClean="0">
                <a:solidFill>
                  <a:srgbClr val="93A1A1"/>
                </a:solidFill>
                <a:highlight>
                  <a:srgbClr val="EFEFEF"/>
                </a:highlight>
                <a:latin typeface="Verdana"/>
                <a:ea typeface="Verdana"/>
                <a:cs typeface="Verdana"/>
                <a:sym typeface="Verdana"/>
              </a:rPr>
              <a:t>);</a:t>
            </a:r>
          </a:p>
          <a:p>
            <a:pPr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8916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39" name="Shape 139" descr="callbac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085532" cy="6624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39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There is a problem with callbacks....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683267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 err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(a){  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dirty="0" err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getMoreData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(a, </a:t>
            </a:r>
            <a:r>
              <a:rPr lang="en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(b){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dirty="0" err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getMoreData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(b, </a:t>
            </a:r>
            <a:r>
              <a:rPr lang="en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(c){ 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dirty="0" err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getMoreData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(c, </a:t>
            </a:r>
            <a:r>
              <a:rPr lang="en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(d){ 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dirty="0" err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getMoreData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(d, </a:t>
            </a:r>
            <a:r>
              <a:rPr lang="en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(e){ 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...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});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});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b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18689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How to avoid callbacks?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/>
              <a:t>Promises</a:t>
            </a:r>
          </a:p>
          <a:p>
            <a:pPr marL="609585" indent="-304792"/>
            <a:r>
              <a:rPr lang="en"/>
              <a:t>Generators</a:t>
            </a:r>
          </a:p>
          <a:p>
            <a:pPr marL="609585" indent="-304792"/>
            <a:r>
              <a:rPr lang="en"/>
              <a:t>Async/wait</a:t>
            </a:r>
          </a:p>
          <a:p>
            <a:pPr marL="609585" indent="-304792"/>
            <a:r>
              <a:rPr lang="en"/>
              <a:t>Third party libs(async.js)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13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Example-1: Getting Started &amp;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600200"/>
            <a:ext cx="74676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Install/build Node.js. 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(Yes! Windows installer is available!)</a:t>
            </a:r>
          </a:p>
          <a:p>
            <a:r>
              <a:rPr lang="en-US" dirty="0" smtClean="0"/>
              <a:t>Open your favorite editor and start typing JavaScript.</a:t>
            </a:r>
          </a:p>
          <a:p>
            <a:r>
              <a:rPr lang="en-US" dirty="0" smtClean="0"/>
              <a:t>When you are done, open </a:t>
            </a:r>
            <a:r>
              <a:rPr lang="en-US" dirty="0" err="1" smtClean="0"/>
              <a:t>cmd</a:t>
            </a:r>
            <a:r>
              <a:rPr lang="en-US" dirty="0" smtClean="0"/>
              <a:t>/terminal and type this: </a:t>
            </a:r>
          </a:p>
          <a:p>
            <a:pPr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	‘node YOUR_FILE.js’</a:t>
            </a:r>
          </a:p>
          <a:p>
            <a:r>
              <a:rPr lang="en-US" dirty="0" smtClean="0"/>
              <a:t>Here is a simple example, which prints ‘</a:t>
            </a:r>
            <a:r>
              <a:rPr lang="en-US" i="1" dirty="0" smtClean="0"/>
              <a:t>hello world</a:t>
            </a:r>
            <a:r>
              <a:rPr lang="en-US" dirty="0" smtClean="0"/>
              <a:t>’</a:t>
            </a:r>
            <a:endParaRPr 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sys = require(“sys”);</a:t>
            </a:r>
          </a:p>
          <a:p>
            <a:pPr lvl="2">
              <a:buNone/>
            </a:pPr>
            <a:r>
              <a:rPr 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setTimeout</a:t>
            </a:r>
            <a:r>
              <a:rPr 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(function(){</a:t>
            </a:r>
          </a:p>
          <a:p>
            <a:pPr lvl="2">
              <a:buNone/>
            </a:pPr>
            <a:r>
              <a:rPr 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sys.puts</a:t>
            </a:r>
            <a:r>
              <a:rPr 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(“world”);},3000);</a:t>
            </a:r>
          </a:p>
          <a:p>
            <a:pPr lvl="2">
              <a:buNone/>
            </a:pPr>
            <a:r>
              <a:rPr 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sys.puts</a:t>
            </a:r>
            <a:r>
              <a:rPr 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(“hello”); </a:t>
            </a:r>
          </a:p>
          <a:p>
            <a:pPr lvl="2">
              <a:buNone/>
            </a:pPr>
            <a:r>
              <a:rPr lang="en-US" spc="-15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//it prints ‘hello’ first and waits for 3 seconds and then prints ‘world’</a:t>
            </a:r>
          </a:p>
        </p:txBody>
      </p:sp>
    </p:spTree>
    <p:extLst>
      <p:ext uri="{BB962C8B-B14F-4D97-AF65-F5344CB8AC3E}">
        <p14:creationId xmlns:p14="http://schemas.microsoft.com/office/powerpoint/2010/main" val="11489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-2 &amp;3 (HTTP Server &amp; TCP Server)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Following code creates an </a:t>
            </a:r>
            <a:r>
              <a:rPr lang="en-US" b="1" dirty="0" smtClean="0"/>
              <a:t>HTTP</a:t>
            </a:r>
            <a:r>
              <a:rPr lang="en-US" dirty="0" smtClean="0"/>
              <a:t> Server and prints ‘</a:t>
            </a:r>
            <a:r>
              <a:rPr lang="en-US" i="1" dirty="0" smtClean="0"/>
              <a:t>Hello World</a:t>
            </a:r>
            <a:r>
              <a:rPr lang="en-US" dirty="0" smtClean="0"/>
              <a:t>’ on the browser: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http = require('http'); 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http.createServer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req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, res) { 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res.writeHead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(200, {'Content-Type': 'text/plain'});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res.end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('Hello World\n'); }).listen(5000, "127.0.0.1");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/>
              <a:t>Here is an example of a simple </a:t>
            </a:r>
            <a:r>
              <a:rPr lang="en-US" b="1" dirty="0" smtClean="0"/>
              <a:t>TCP</a:t>
            </a:r>
            <a:r>
              <a:rPr lang="en-US" dirty="0" smtClean="0"/>
              <a:t> server which listens on port 6000 and echoes whatever you send it: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cs typeface="Consolas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net = require('net'); 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net.createServer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(socket) { 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socket.write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("Echo server\r\n"); 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socket.pipe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(socket); }).listen(6000, "127.0.0.1");</a:t>
            </a:r>
          </a:p>
        </p:txBody>
      </p:sp>
    </p:spTree>
    <p:extLst>
      <p:ext uri="{BB962C8B-B14F-4D97-AF65-F5344CB8AC3E}">
        <p14:creationId xmlns:p14="http://schemas.microsoft.com/office/powerpoint/2010/main" val="16257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Node.js heavily relies on </a:t>
            </a:r>
            <a:r>
              <a:rPr lang="en-US" b="1" dirty="0" smtClean="0"/>
              <a:t>modules</a:t>
            </a:r>
            <a:r>
              <a:rPr lang="en-US" dirty="0" smtClean="0"/>
              <a:t>, in previous examples </a:t>
            </a:r>
            <a:r>
              <a:rPr lang="en-US" b="1" dirty="0" smtClean="0"/>
              <a:t>require</a:t>
            </a:r>
            <a:r>
              <a:rPr lang="en-US" dirty="0" smtClean="0"/>
              <a:t> keyword loaded the http &amp; net modules. </a:t>
            </a:r>
          </a:p>
          <a:p>
            <a:r>
              <a:rPr lang="en-US" dirty="0" smtClean="0"/>
              <a:t>Creating a module is easy, just put your JavaScript code in a separate </a:t>
            </a:r>
            <a:r>
              <a:rPr lang="en-US" dirty="0" err="1" smtClean="0"/>
              <a:t>js</a:t>
            </a:r>
            <a:r>
              <a:rPr lang="en-US" dirty="0" smtClean="0"/>
              <a:t> file and include it in your code by using keyword require, like: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= require(‘./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’);</a:t>
            </a:r>
            <a:endParaRPr lang="en-US" dirty="0" smtClean="0"/>
          </a:p>
          <a:p>
            <a:r>
              <a:rPr lang="en-US" dirty="0" smtClean="0"/>
              <a:t>Libraries in Node.js are called packages and they can be installed by typing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install 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package_name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//package should be available in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registry @ nmpjs.org</a:t>
            </a:r>
          </a:p>
          <a:p>
            <a:r>
              <a:rPr lang="en-US" b="1" dirty="0" smtClean="0"/>
              <a:t>NPM</a:t>
            </a:r>
            <a:r>
              <a:rPr lang="en-US" dirty="0" smtClean="0"/>
              <a:t> (Node Package Manager) comes bundled with Node.js installation.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Example-4: Lets connect to a DB (</a:t>
            </a:r>
            <a:r>
              <a:rPr lang="en-US" dirty="0" err="1" smtClean="0"/>
              <a:t>MongoDB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600200"/>
            <a:ext cx="80772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mongojs</a:t>
            </a:r>
            <a:r>
              <a:rPr lang="en-US" dirty="0" smtClean="0"/>
              <a:t> using </a:t>
            </a:r>
            <a:r>
              <a:rPr lang="en-US" dirty="0" err="1" smtClean="0"/>
              <a:t>npm</a:t>
            </a:r>
            <a:r>
              <a:rPr lang="en-US" dirty="0" smtClean="0"/>
              <a:t>, a </a:t>
            </a:r>
            <a:r>
              <a:rPr lang="en-US" dirty="0" err="1" smtClean="0"/>
              <a:t>mongoDB</a:t>
            </a:r>
            <a:r>
              <a:rPr lang="en-US" dirty="0" smtClean="0"/>
              <a:t> driver for Node.js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npm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install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r>
              <a:rPr lang="en-US" dirty="0" smtClean="0"/>
              <a:t>Code to retrieve all the documents from a collection: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db = require("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")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.connect("localhost:27017/test", ['test']);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db.test.find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({}, function(err, posts)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if( err || !posts) console.log("No posts found");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else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posts.forEach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 function(post)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console.log(post);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});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});</a:t>
            </a:r>
          </a:p>
          <a:p>
            <a:pPr lvl="1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Node.js?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Node.js is good for creating streaming based real-time services, web chat applications, static file servers etc.</a:t>
            </a:r>
          </a:p>
          <a:p>
            <a:r>
              <a:rPr lang="en-US" dirty="0" smtClean="0"/>
              <a:t>If you need high level concurrency and not worried about CPU-cycles. </a:t>
            </a:r>
          </a:p>
          <a:p>
            <a:r>
              <a:rPr lang="en-US" dirty="0" smtClean="0"/>
              <a:t>If you are great at writing JavaScript code because then you can use the same language at both the places: server-side and client-side.</a:t>
            </a:r>
          </a:p>
          <a:p>
            <a:r>
              <a:rPr lang="en-US" dirty="0" smtClean="0"/>
              <a:t>More can be found at: </a:t>
            </a:r>
            <a:r>
              <a:rPr lang="en-US" dirty="0" smtClean="0">
                <a:hlinkClick r:id="rId2"/>
              </a:rPr>
              <a:t>http://stackoverflow.com/questions/5062614/how-to-decide-when-to-use-nodejs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02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Example-5: Twitter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nTwitter</a:t>
            </a:r>
            <a:r>
              <a:rPr lang="en-US" dirty="0" smtClean="0"/>
              <a:t> module using </a:t>
            </a:r>
            <a:r>
              <a:rPr lang="en-US" dirty="0" err="1" smtClean="0"/>
              <a:t>npm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Npm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install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ntwitter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r>
              <a:rPr lang="en-US" dirty="0" smtClean="0"/>
              <a:t>Code: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twitter = require('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ntwitter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');    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twit = new twitter({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 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consumer_key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: ‘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c_key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’,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 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consumer_secret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: ‘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c_secret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’,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 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access_token_key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: ‘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token_key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’,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 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access_token_secret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: ‘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token_secret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’});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twit.stream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('statuses/sample', function(stream)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stream.on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('data', function (data)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  console.log(data); });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1516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JavaScript Beautiful?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Functional Language - Closer to Lisp and Scheme than Java or </a:t>
            </a:r>
            <a:r>
              <a:rPr lang="en-US" dirty="0" smtClean="0"/>
              <a:t>C</a:t>
            </a:r>
          </a:p>
          <a:p>
            <a:r>
              <a:rPr lang="en-US" dirty="0" smtClean="0"/>
              <a:t>First </a:t>
            </a:r>
            <a:r>
              <a:rPr lang="en-US" dirty="0"/>
              <a:t>Class Functions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Objects </a:t>
            </a:r>
            <a:endParaRPr lang="en-US" dirty="0" smtClean="0"/>
          </a:p>
          <a:p>
            <a:r>
              <a:rPr lang="en-US" dirty="0" smtClean="0"/>
              <a:t>Loose </a:t>
            </a:r>
            <a:r>
              <a:rPr lang="en-US" dirty="0"/>
              <a:t>Typing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more...</a:t>
            </a:r>
          </a:p>
        </p:txBody>
      </p:sp>
    </p:spTree>
    <p:extLst>
      <p:ext uri="{BB962C8B-B14F-4D97-AF65-F5344CB8AC3E}">
        <p14:creationId xmlns:p14="http://schemas.microsoft.com/office/powerpoint/2010/main" val="61451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75" y="1819275"/>
            <a:ext cx="42862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62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Node.js benchmarks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333" t="10782" r="14667"/>
          <a:stretch>
            <a:fillRect/>
          </a:stretch>
        </p:blipFill>
        <p:spPr bwMode="auto">
          <a:xfrm>
            <a:off x="1676400" y="1600200"/>
            <a:ext cx="4191000" cy="289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6667" t="10667" r="20000" b="11111"/>
          <a:stretch>
            <a:fillRect/>
          </a:stretch>
        </p:blipFill>
        <p:spPr bwMode="auto">
          <a:xfrm>
            <a:off x="5715001" y="3276600"/>
            <a:ext cx="4520045" cy="348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48400" y="1524001"/>
            <a:ext cx="3962400" cy="169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Taken from: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http://code.google.com/p/node-js-vs-apache-php-benchmark/wiki/Tests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A benchmark between </a:t>
            </a:r>
            <a:r>
              <a:rPr lang="en-US" dirty="0" err="1"/>
              <a:t>Apache+PHP</a:t>
            </a:r>
            <a:r>
              <a:rPr lang="en-US" dirty="0"/>
              <a:t> and node.js, shows the response time for 1000 concurrent connections making 10,000 requests each, for 5 tests. </a:t>
            </a:r>
          </a:p>
        </p:txBody>
      </p:sp>
      <p:sp>
        <p:nvSpPr>
          <p:cNvPr id="8" name="Left Arrow 7"/>
          <p:cNvSpPr/>
          <p:nvPr/>
        </p:nvSpPr>
        <p:spPr>
          <a:xfrm>
            <a:off x="5791200" y="2286000"/>
            <a:ext cx="3810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257800" y="53340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57400" y="4800600"/>
            <a:ext cx="3124200" cy="1415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Taken from: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http://nodejs.org/jsconf2010.pdf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benchmark shows the response time in </a:t>
            </a:r>
            <a:r>
              <a:rPr lang="en-US" dirty="0" err="1"/>
              <a:t>milli-secs</a:t>
            </a:r>
            <a:r>
              <a:rPr lang="en-US" dirty="0"/>
              <a:t> for 4 </a:t>
            </a:r>
            <a:r>
              <a:rPr lang="en-US" dirty="0" err="1"/>
              <a:t>evented</a:t>
            </a:r>
            <a:r>
              <a:rPr lang="en-US" dirty="0"/>
              <a:t> servers.</a:t>
            </a:r>
          </a:p>
        </p:txBody>
      </p:sp>
    </p:spTree>
    <p:extLst>
      <p:ext uri="{BB962C8B-B14F-4D97-AF65-F5344CB8AC3E}">
        <p14:creationId xmlns:p14="http://schemas.microsoft.com/office/powerpoint/2010/main" val="3938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not use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you are doing heavy and CPU intensive calculations on server side, because event-loops are CPU hungry. </a:t>
            </a:r>
          </a:p>
          <a:p>
            <a:r>
              <a:rPr lang="en-US" dirty="0" smtClean="0"/>
              <a:t>Node.js API is still in beta, it keeps on changing a lot from one revision to another and there is a very little backward compatibility. Most of the packages are also unstable. Therefore is not yet production ready.</a:t>
            </a:r>
          </a:p>
          <a:p>
            <a:r>
              <a:rPr lang="en-US" dirty="0" smtClean="0"/>
              <a:t>Node.js is a no match for enterprise level application frameworks like Spring(java), </a:t>
            </a:r>
            <a:r>
              <a:rPr lang="en-US" dirty="0" err="1" smtClean="0"/>
              <a:t>Django</a:t>
            </a:r>
            <a:r>
              <a:rPr lang="en-US" dirty="0" smtClean="0"/>
              <a:t>(python), </a:t>
            </a:r>
            <a:r>
              <a:rPr lang="en-US" dirty="0" err="1" smtClean="0"/>
              <a:t>Symfony</a:t>
            </a:r>
            <a:r>
              <a:rPr lang="en-US" dirty="0" smtClean="0"/>
              <a:t>(</a:t>
            </a:r>
            <a:r>
              <a:rPr lang="en-US" dirty="0" err="1" smtClean="0"/>
              <a:t>php</a:t>
            </a:r>
            <a:r>
              <a:rPr lang="en-US" dirty="0" smtClean="0"/>
              <a:t>) etc. Applications written on such platforms are meant to be highly user interactive and involve complex business logic.</a:t>
            </a:r>
          </a:p>
          <a:p>
            <a:r>
              <a:rPr lang="en-US" dirty="0" smtClean="0"/>
              <a:t>Read further on disadvantages of Node.js on </a:t>
            </a:r>
            <a:r>
              <a:rPr lang="en-US" dirty="0" err="1" smtClean="0"/>
              <a:t>Quora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http://www.quora.com/What-are-the-disadvantages-of-using-Node-js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Appendix-1: Who is using Node.js in production?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Yahoo! </a:t>
            </a:r>
            <a:r>
              <a:rPr lang="en-US" dirty="0" smtClean="0"/>
              <a:t>: </a:t>
            </a:r>
            <a:r>
              <a:rPr lang="en-US" dirty="0" err="1" smtClean="0"/>
              <a:t>iPad</a:t>
            </a:r>
            <a:r>
              <a:rPr lang="en-US" dirty="0" smtClean="0"/>
              <a:t> App </a:t>
            </a:r>
            <a:r>
              <a:rPr lang="en-US" b="1" dirty="0" err="1" smtClean="0"/>
              <a:t>Livestand</a:t>
            </a:r>
            <a:r>
              <a:rPr lang="en-US" dirty="0" smtClean="0"/>
              <a:t> uses Yahoo! Manhattan framework which is based on Node.js.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LinkedIn </a:t>
            </a:r>
            <a:r>
              <a:rPr lang="en-US" dirty="0" smtClean="0"/>
              <a:t>: LinkedIn uses a combination of Node.js and </a:t>
            </a:r>
            <a:r>
              <a:rPr lang="en-US" dirty="0" err="1" smtClean="0"/>
              <a:t>MongoDB</a:t>
            </a:r>
            <a:r>
              <a:rPr lang="en-US" dirty="0" smtClean="0"/>
              <a:t> for its mobile platform. </a:t>
            </a:r>
            <a:r>
              <a:rPr lang="en-US" dirty="0" err="1" smtClean="0"/>
              <a:t>iOS</a:t>
            </a:r>
            <a:r>
              <a:rPr lang="en-US" dirty="0" smtClean="0"/>
              <a:t> and Android apps are based on it.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eBay </a:t>
            </a:r>
            <a:r>
              <a:rPr lang="en-US" dirty="0" smtClean="0"/>
              <a:t>: Uses Node.js along with ql.io to help application developers in improving eBay’s end user experience.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Dow Jones </a:t>
            </a:r>
            <a:r>
              <a:rPr lang="en-US" dirty="0" smtClean="0"/>
              <a:t>: The WSJ Social front-end is written completely in Node.js, using Express.js, and many other modules.</a:t>
            </a:r>
          </a:p>
          <a:p>
            <a:r>
              <a:rPr lang="en-US" dirty="0" smtClean="0"/>
              <a:t>Complete list can be found at: </a:t>
            </a:r>
            <a:r>
              <a:rPr lang="en-US" dirty="0" smtClean="0">
                <a:hlinkClick r:id="rId2"/>
              </a:rPr>
              <a:t>https://github.com/joyent/node/wiki/Projects,-Applications,-and-Companies-Using-Node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41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Appendix-2: Some Good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Express</a:t>
            </a:r>
            <a:r>
              <a:rPr lang="en-US" dirty="0" smtClean="0"/>
              <a:t> – to make things simpler e.g. syntax, DB connections.</a:t>
            </a:r>
          </a:p>
          <a:p>
            <a:r>
              <a:rPr lang="en-US" b="1" dirty="0" smtClean="0"/>
              <a:t>Jade</a:t>
            </a:r>
            <a:r>
              <a:rPr lang="en-US" dirty="0" smtClean="0"/>
              <a:t> – HTML template system</a:t>
            </a:r>
          </a:p>
          <a:p>
            <a:r>
              <a:rPr lang="en-US" b="1" dirty="0" smtClean="0"/>
              <a:t>Socket.IO</a:t>
            </a:r>
            <a:r>
              <a:rPr lang="en-US" dirty="0" smtClean="0"/>
              <a:t> – to create real-time apps</a:t>
            </a:r>
          </a:p>
          <a:p>
            <a:r>
              <a:rPr lang="en-US" b="1" dirty="0" err="1" smtClean="0"/>
              <a:t>Nodemon</a:t>
            </a:r>
            <a:r>
              <a:rPr lang="en-US" dirty="0" smtClean="0"/>
              <a:t> – to monitor Node.js and push change automatically</a:t>
            </a:r>
          </a:p>
          <a:p>
            <a:r>
              <a:rPr lang="en-US" b="1" dirty="0" err="1" smtClean="0"/>
              <a:t>CoffeeScript</a:t>
            </a:r>
            <a:r>
              <a:rPr lang="en-US" dirty="0" smtClean="0"/>
              <a:t> – for easier JavaScript development</a:t>
            </a:r>
          </a:p>
          <a:p>
            <a:r>
              <a:rPr lang="en-US" dirty="0" smtClean="0"/>
              <a:t>Find out more about some widely used Node.js modules at: </a:t>
            </a:r>
            <a:r>
              <a:rPr lang="en-US" dirty="0" smtClean="0">
                <a:hlinkClick r:id="rId2"/>
              </a:rPr>
              <a:t>http://blog.nodejitsu.com/top-node-module-creators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0" y="2105025"/>
            <a:ext cx="6204300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242579"/>
            <a:ext cx="3568700" cy="15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CommonJS</a:t>
            </a:r>
            <a:r>
              <a:rPr lang="en-US" dirty="0" smtClean="0"/>
              <a:t> </a:t>
            </a:r>
            <a:r>
              <a:rPr lang="en-US" dirty="0"/>
              <a:t>Modules/1.0</a:t>
            </a:r>
          </a:p>
          <a:p>
            <a:r>
              <a:rPr lang="en-US" dirty="0" smtClean="0"/>
              <a:t>500,000+ </a:t>
            </a:r>
            <a:r>
              <a:rPr lang="en-US" dirty="0"/>
              <a:t>Modules</a:t>
            </a:r>
          </a:p>
          <a:p>
            <a:r>
              <a:rPr lang="en-US" dirty="0" smtClean="0"/>
              <a:t>Just </a:t>
            </a:r>
            <a:r>
              <a:rPr lang="en-US" dirty="0"/>
              <a:t>a manager / downloader</a:t>
            </a:r>
          </a:p>
          <a:p>
            <a:r>
              <a:rPr lang="en-US" dirty="0" smtClean="0"/>
              <a:t>Not </a:t>
            </a:r>
            <a:r>
              <a:rPr lang="en-US" dirty="0"/>
              <a:t>restricted to </a:t>
            </a:r>
            <a:r>
              <a:rPr lang="en-US" dirty="0" err="1"/>
              <a:t>node.js</a:t>
            </a:r>
            <a:r>
              <a:rPr lang="en-US" dirty="0"/>
              <a:t> / JavaScript</a:t>
            </a:r>
          </a:p>
          <a:p>
            <a:r>
              <a:rPr lang="en-US" dirty="0" smtClean="0"/>
              <a:t>Anarchic</a:t>
            </a: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needs </a:t>
            </a:r>
            <a:r>
              <a:rPr lang="en-US" dirty="0" err="1"/>
              <a:t>package.json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8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"name": "</a:t>
            </a:r>
            <a:r>
              <a:rPr lang="en-US" dirty="0" err="1"/>
              <a:t>youtube</a:t>
            </a:r>
            <a:r>
              <a:rPr lang="en-US" dirty="0"/>
              <a:t>-search",</a:t>
            </a:r>
          </a:p>
          <a:p>
            <a:r>
              <a:rPr lang="mr-IN" dirty="0"/>
              <a:t>"</a:t>
            </a:r>
            <a:r>
              <a:rPr lang="mr-IN" dirty="0" err="1"/>
              <a:t>version</a:t>
            </a:r>
            <a:r>
              <a:rPr lang="mr-IN" dirty="0"/>
              <a:t>": "0.0.3",</a:t>
            </a:r>
          </a:p>
          <a:p>
            <a:r>
              <a:rPr lang="en-US" dirty="0"/>
              <a:t>"description": "Search for </a:t>
            </a:r>
            <a:r>
              <a:rPr lang="en-US" dirty="0" err="1"/>
              <a:t>youtube</a:t>
            </a:r>
            <a:r>
              <a:rPr lang="en-US" dirty="0"/>
              <a:t> videos",</a:t>
            </a:r>
          </a:p>
          <a:p>
            <a:r>
              <a:rPr lang="en-US" dirty="0"/>
              <a:t>"main": "</a:t>
            </a:r>
            <a:r>
              <a:rPr lang="en-US" dirty="0" err="1"/>
              <a:t>index.js</a:t>
            </a:r>
            <a:r>
              <a:rPr lang="en-US" dirty="0"/>
              <a:t>",</a:t>
            </a:r>
          </a:p>
          <a:p>
            <a:r>
              <a:rPr lang="en-US" dirty="0"/>
              <a:t>"scripts": {</a:t>
            </a:r>
          </a:p>
          <a:p>
            <a:r>
              <a:rPr lang="en-US" dirty="0"/>
              <a:t>"test": "echo \"Error: no test specified\" &amp;&amp; exit 1"</a:t>
            </a:r>
          </a:p>
          <a:p>
            <a:r>
              <a:rPr lang="en-US" dirty="0"/>
              <a:t>},</a:t>
            </a:r>
          </a:p>
          <a:p>
            <a:r>
              <a:rPr lang="en-US" dirty="0"/>
              <a:t>"repository": {</a:t>
            </a:r>
          </a:p>
          <a:p>
            <a:r>
              <a:rPr lang="mr-IN" dirty="0"/>
              <a:t>"</a:t>
            </a:r>
            <a:r>
              <a:rPr lang="mr-IN" dirty="0" err="1"/>
              <a:t>type</a:t>
            </a:r>
            <a:r>
              <a:rPr lang="mr-IN" dirty="0"/>
              <a:t>": "</a:t>
            </a:r>
            <a:r>
              <a:rPr lang="mr-IN" dirty="0" err="1"/>
              <a:t>git</a:t>
            </a:r>
            <a:r>
              <a:rPr lang="mr-IN" dirty="0"/>
              <a:t>",</a:t>
            </a:r>
          </a:p>
          <a:p>
            <a:r>
              <a:rPr lang="en-US" dirty="0"/>
              <a:t>"</a:t>
            </a:r>
            <a:r>
              <a:rPr lang="en-US" dirty="0" err="1"/>
              <a:t>url</a:t>
            </a:r>
            <a:r>
              <a:rPr lang="en-US" dirty="0"/>
              <a:t>": "https://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MaxGfeller</a:t>
            </a:r>
            <a:r>
              <a:rPr lang="en-US" dirty="0"/>
              <a:t>/</a:t>
            </a:r>
            <a:r>
              <a:rPr lang="en-US" dirty="0" err="1"/>
              <a:t>youtube</a:t>
            </a:r>
            <a:r>
              <a:rPr lang="en-US" dirty="0"/>
              <a:t>-search"</a:t>
            </a:r>
          </a:p>
          <a:p>
            <a:r>
              <a:rPr lang="en-US" dirty="0"/>
              <a:t>},</a:t>
            </a:r>
          </a:p>
          <a:p>
            <a:r>
              <a:rPr lang="en-US" dirty="0"/>
              <a:t>"keywords": [</a:t>
            </a:r>
          </a:p>
          <a:p>
            <a:r>
              <a:rPr lang="en-US" dirty="0"/>
              <a:t>"</a:t>
            </a:r>
            <a:r>
              <a:rPr lang="en-US" dirty="0" err="1"/>
              <a:t>youtube</a:t>
            </a:r>
            <a:r>
              <a:rPr lang="en-US" dirty="0"/>
              <a:t>",</a:t>
            </a:r>
          </a:p>
          <a:p>
            <a:r>
              <a:rPr lang="en-US" dirty="0"/>
              <a:t>"search",</a:t>
            </a:r>
          </a:p>
          <a:p>
            <a:r>
              <a:rPr lang="mr-IN" dirty="0"/>
              <a:t>"</a:t>
            </a:r>
            <a:r>
              <a:rPr lang="mr-IN" dirty="0" err="1"/>
              <a:t>api</a:t>
            </a:r>
            <a:r>
              <a:rPr lang="mr-IN" dirty="0"/>
              <a:t>"</a:t>
            </a:r>
          </a:p>
          <a:p>
            <a:r>
              <a:rPr lang="mr-IN" dirty="0"/>
              <a:t>],</a:t>
            </a:r>
          </a:p>
          <a:p>
            <a:r>
              <a:rPr lang="en-US" dirty="0"/>
              <a:t>"author": "Max </a:t>
            </a:r>
            <a:r>
              <a:rPr lang="en-US" dirty="0" err="1"/>
              <a:t>Gfeller</a:t>
            </a:r>
            <a:r>
              <a:rPr lang="en-US" dirty="0"/>
              <a:t> &lt;</a:t>
            </a:r>
            <a:r>
              <a:rPr lang="en-US" dirty="0" err="1"/>
              <a:t>max.gfeller@gmail.com</a:t>
            </a:r>
            <a:r>
              <a:rPr lang="en-US" dirty="0"/>
              <a:t>&gt;",</a:t>
            </a:r>
          </a:p>
          <a:p>
            <a:r>
              <a:rPr lang="en-US" dirty="0"/>
              <a:t>"license": "BSD",</a:t>
            </a:r>
          </a:p>
          <a:p>
            <a:r>
              <a:rPr lang="en-US" dirty="0"/>
              <a:t>"dependencies": {</a:t>
            </a:r>
          </a:p>
          <a:p>
            <a:r>
              <a:rPr lang="mr-IN" dirty="0"/>
              <a:t>"xml2js": "~0.2.8"</a:t>
            </a:r>
          </a:p>
          <a:p>
            <a:r>
              <a:rPr lang="mr-IN" dirty="0"/>
              <a:t>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5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smtClean="0"/>
              <a:t>small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overhead</a:t>
            </a:r>
          </a:p>
          <a:p>
            <a:r>
              <a:rPr lang="en-US" dirty="0" smtClean="0"/>
              <a:t>Easier </a:t>
            </a:r>
            <a:r>
              <a:rPr lang="en-US" dirty="0"/>
              <a:t>to replace</a:t>
            </a:r>
          </a:p>
          <a:p>
            <a:r>
              <a:rPr lang="en-US" dirty="0" smtClean="0"/>
              <a:t>Easier </a:t>
            </a:r>
            <a:r>
              <a:rPr lang="en-US" dirty="0"/>
              <a:t>to create</a:t>
            </a:r>
          </a:p>
          <a:p>
            <a:r>
              <a:rPr lang="en-US" dirty="0" smtClean="0"/>
              <a:t>Easier </a:t>
            </a:r>
            <a:r>
              <a:rPr lang="en-US" dirty="0"/>
              <a:t>to contribute</a:t>
            </a:r>
          </a:p>
          <a:p>
            <a:r>
              <a:rPr lang="en-US" dirty="0" smtClean="0"/>
              <a:t>Independent </a:t>
            </a:r>
            <a:r>
              <a:rPr lang="en-US" dirty="0"/>
              <a:t>versioning</a:t>
            </a:r>
          </a:p>
          <a:p>
            <a:r>
              <a:rPr lang="en-US" dirty="0" smtClean="0"/>
              <a:t>Easier </a:t>
            </a:r>
            <a:r>
              <a:rPr lang="en-US" dirty="0"/>
              <a:t>to break things</a:t>
            </a:r>
          </a:p>
          <a:p>
            <a:r>
              <a:rPr lang="en-US" dirty="0" smtClean="0"/>
              <a:t>Discoverability</a:t>
            </a:r>
            <a:endParaRPr lang="en-US" dirty="0"/>
          </a:p>
          <a:p>
            <a:r>
              <a:rPr lang="en-US" smtClean="0"/>
              <a:t>Demarcation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31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 err="1"/>
              <a:t>Node.js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://expressjs.com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We will use version </a:t>
            </a:r>
            <a:r>
              <a:rPr lang="en-US" dirty="0" smtClean="0">
                <a:hlinkClick r:id="rId3"/>
              </a:rPr>
              <a:t>express@4.16.1</a:t>
            </a:r>
            <a:r>
              <a:rPr lang="en-US" dirty="0"/>
              <a:t> </a:t>
            </a:r>
            <a:r>
              <a:rPr lang="en-US" dirty="0" smtClean="0"/>
              <a:t> and </a:t>
            </a:r>
            <a:r>
              <a:rPr lang="en-US" dirty="0" smtClean="0">
                <a:hlinkClick r:id="rId4"/>
              </a:rPr>
              <a:t>express-generator@4.15.5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Versions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900" y="2547144"/>
            <a:ext cx="5156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2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/>
              <a:t>What is Express js? </a:t>
            </a:r>
          </a:p>
        </p:txBody>
      </p:sp>
      <p:sp>
        <p:nvSpPr>
          <p:cNvPr id="5122" name="Content Placeholder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 dirty="0" err="1" smtClean="0"/>
              <a:t>NodeJS</a:t>
            </a:r>
            <a:r>
              <a:rPr lang="en-GB" altLang="en-US" dirty="0" smtClean="0"/>
              <a:t> web server project</a:t>
            </a:r>
          </a:p>
          <a:p>
            <a:r>
              <a:rPr lang="en-GB" altLang="en-US" dirty="0" smtClean="0"/>
              <a:t>Express </a:t>
            </a:r>
            <a:r>
              <a:rPr lang="en-GB" altLang="en-US" dirty="0"/>
              <a:t>is a minimalist web framework </a:t>
            </a:r>
          </a:p>
          <a:p>
            <a:r>
              <a:rPr lang="en-GB" altLang="en-US" dirty="0" smtClean="0"/>
              <a:t>Highly </a:t>
            </a:r>
            <a:r>
              <a:rPr lang="en-GB" altLang="en-US" dirty="0"/>
              <a:t>inspired by the Sinatra framework from the Ruby language. </a:t>
            </a:r>
            <a:endParaRPr lang="en-GB" altLang="en-US" dirty="0" smtClean="0"/>
          </a:p>
          <a:p>
            <a:r>
              <a:rPr lang="en-GB" altLang="en-US" dirty="0" smtClean="0"/>
              <a:t>With </a:t>
            </a:r>
            <a:r>
              <a:rPr lang="en-GB" altLang="en-US" dirty="0"/>
              <a:t>this module, you can create anything from small applications to large, complex ones. </a:t>
            </a:r>
            <a:endParaRPr lang="en-GB" altLang="en-US" dirty="0" smtClean="0"/>
          </a:p>
          <a:p>
            <a:r>
              <a:rPr lang="en-GB" altLang="en-US" dirty="0" smtClean="0"/>
              <a:t>This </a:t>
            </a:r>
            <a:r>
              <a:rPr lang="en-GB" altLang="en-US" dirty="0"/>
              <a:t>framework allows you to build APIs and also to create simple web sites</a:t>
            </a:r>
            <a:r>
              <a:rPr lang="en-GB" altLang="en-US" dirty="0" smtClean="0"/>
              <a:t>.</a:t>
            </a:r>
          </a:p>
          <a:p>
            <a:r>
              <a:rPr lang="en-GB" altLang="en-US" dirty="0" smtClean="0"/>
              <a:t>Declarative routing</a:t>
            </a:r>
          </a:p>
          <a:p>
            <a:r>
              <a:rPr lang="en-GB" altLang="en-US" dirty="0" smtClean="0"/>
              <a:t>Basic Middleware pattern</a:t>
            </a:r>
          </a:p>
          <a:p>
            <a:r>
              <a:rPr lang="en-GB" altLang="en-US" dirty="0" smtClean="0"/>
              <a:t>Since 2009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92054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/>
              <a:t>A</a:t>
            </a:r>
            <a:r>
              <a:rPr lang="en-GB" altLang="en-US"/>
              <a:t>dvantages of Express:</a:t>
            </a:r>
          </a:p>
        </p:txBody>
      </p:sp>
      <p:sp>
        <p:nvSpPr>
          <p:cNvPr id="6146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838200" y="1587501"/>
            <a:ext cx="8229600" cy="4843463"/>
          </a:xfrm>
        </p:spPr>
        <p:txBody>
          <a:bodyPr/>
          <a:lstStyle/>
          <a:p>
            <a:r>
              <a:rPr lang="en-GB" altLang="en-US" dirty="0"/>
              <a:t>1. Easily </a:t>
            </a:r>
            <a:r>
              <a:rPr lang="en-GB" altLang="en-US" dirty="0" err="1"/>
              <a:t>integratable</a:t>
            </a:r>
            <a:r>
              <a:rPr lang="en-GB" altLang="en-US" dirty="0"/>
              <a:t> with template engines </a:t>
            </a:r>
            <a:endParaRPr lang="en-IN" altLang="en-GB" dirty="0"/>
          </a:p>
          <a:p>
            <a:r>
              <a:rPr lang="en-IN" altLang="en-GB" dirty="0"/>
              <a:t>2</a:t>
            </a:r>
            <a:r>
              <a:rPr lang="en-GB" altLang="en-US" dirty="0"/>
              <a:t>. flexible and Robust routing. </a:t>
            </a:r>
          </a:p>
          <a:p>
            <a:r>
              <a:rPr lang="en-IN" altLang="en-GB" dirty="0"/>
              <a:t>3</a:t>
            </a:r>
            <a:r>
              <a:rPr lang="en-GB" altLang="en-US" dirty="0"/>
              <a:t>. Minimalist code  </a:t>
            </a:r>
          </a:p>
          <a:p>
            <a:r>
              <a:rPr lang="en-IN" altLang="en-GB" dirty="0"/>
              <a:t>4</a:t>
            </a:r>
            <a:r>
              <a:rPr lang="en-GB" altLang="en-US" dirty="0"/>
              <a:t>. A huge list of third-party </a:t>
            </a:r>
            <a:r>
              <a:rPr lang="en-IN" altLang="en-GB" dirty="0"/>
              <a:t>modules available</a:t>
            </a:r>
          </a:p>
          <a:p>
            <a:r>
              <a:rPr lang="en-IN" altLang="en-GB" dirty="0"/>
              <a:t>5. Express is having biggest community available in </a:t>
            </a:r>
            <a:r>
              <a:rPr lang="en-IN" altLang="en-GB" dirty="0" err="1"/>
              <a:t>nodejs</a:t>
            </a:r>
            <a:endParaRPr lang="en-IN" altLang="en-GB" dirty="0"/>
          </a:p>
        </p:txBody>
      </p:sp>
    </p:spTree>
    <p:extLst>
      <p:ext uri="{BB962C8B-B14F-4D97-AF65-F5344CB8AC3E}">
        <p14:creationId xmlns:p14="http://schemas.microsoft.com/office/powerpoint/2010/main" val="577571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Frameworks built on </a:t>
            </a:r>
            <a:r>
              <a:rPr lang="en-US" b="1" dirty="0" smtClean="0"/>
              <a:t>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hlinkClick r:id="rId2"/>
              </a:rPr>
              <a:t>Feathers</a:t>
            </a:r>
            <a:r>
              <a:rPr lang="en-US" sz="1600" dirty="0"/>
              <a:t>: Build prototypes in minutes and production ready real-time apps in days.</a:t>
            </a:r>
          </a:p>
          <a:p>
            <a:r>
              <a:rPr lang="en-US" sz="1600" b="1" dirty="0">
                <a:hlinkClick r:id="rId3"/>
              </a:rPr>
              <a:t>ItemsAPI</a:t>
            </a:r>
            <a:r>
              <a:rPr lang="en-US" sz="1600" dirty="0"/>
              <a:t>: Search backend for web and mobile applications built on Express and </a:t>
            </a:r>
            <a:r>
              <a:rPr lang="en-US" sz="1600" dirty="0" err="1"/>
              <a:t>Elasticsearch</a:t>
            </a:r>
            <a:r>
              <a:rPr lang="en-US" sz="1600" dirty="0"/>
              <a:t>.</a:t>
            </a:r>
          </a:p>
          <a:p>
            <a:r>
              <a:rPr lang="en-US" sz="1600" b="1" dirty="0">
                <a:hlinkClick r:id="rId4"/>
              </a:rPr>
              <a:t>KeystoneJS</a:t>
            </a:r>
            <a:r>
              <a:rPr lang="en-US" sz="1600" dirty="0"/>
              <a:t>: Website and API Application Framework / CMS with an auto-generated </a:t>
            </a:r>
            <a:r>
              <a:rPr lang="en-US" sz="1600" dirty="0" err="1"/>
              <a:t>React.js</a:t>
            </a:r>
            <a:r>
              <a:rPr lang="en-US" sz="1600" dirty="0"/>
              <a:t> Admin UI.</a:t>
            </a:r>
          </a:p>
          <a:p>
            <a:r>
              <a:rPr lang="en-US" sz="1600" b="1" dirty="0">
                <a:hlinkClick r:id="rId5"/>
              </a:rPr>
              <a:t>Kraken</a:t>
            </a:r>
            <a:r>
              <a:rPr lang="en-US" sz="1600" dirty="0"/>
              <a:t>: Secure and scalable layer that extends Express by providing structure and convention.</a:t>
            </a:r>
          </a:p>
          <a:p>
            <a:r>
              <a:rPr lang="en-US" sz="1600" b="1" dirty="0">
                <a:hlinkClick r:id="rId6"/>
              </a:rPr>
              <a:t>LEAN-STACK</a:t>
            </a:r>
            <a:r>
              <a:rPr lang="en-US" sz="1600" dirty="0"/>
              <a:t>: The Pure JavaScript Stack.</a:t>
            </a:r>
          </a:p>
          <a:p>
            <a:r>
              <a:rPr lang="en-US" sz="1600" b="1" dirty="0">
                <a:hlinkClick r:id="rId7"/>
              </a:rPr>
              <a:t>LoopBack</a:t>
            </a:r>
            <a:r>
              <a:rPr lang="en-US" sz="1600" dirty="0"/>
              <a:t>: Highly-extensible, open-source </a:t>
            </a:r>
            <a:r>
              <a:rPr lang="en-US" sz="1600" dirty="0" err="1"/>
              <a:t>Node.js</a:t>
            </a:r>
            <a:r>
              <a:rPr lang="en-US" sz="1600" dirty="0"/>
              <a:t> framework for quickly creating dynamic end-to-end REST APIs.</a:t>
            </a:r>
          </a:p>
          <a:p>
            <a:r>
              <a:rPr lang="en-US" sz="1600" b="1" dirty="0">
                <a:hlinkClick r:id="rId8"/>
              </a:rPr>
              <a:t>MEAN</a:t>
            </a:r>
            <a:r>
              <a:rPr lang="en-US" sz="1600" dirty="0"/>
              <a:t>: Opinionated </a:t>
            </a:r>
            <a:r>
              <a:rPr lang="en-US" sz="1600" dirty="0" err="1"/>
              <a:t>fullstack</a:t>
            </a:r>
            <a:r>
              <a:rPr lang="en-US" sz="1600" dirty="0"/>
              <a:t> JavaScript framework that simplifies and accelerates web application development.</a:t>
            </a:r>
          </a:p>
          <a:p>
            <a:r>
              <a:rPr lang="en-US" sz="1600" b="1" dirty="0">
                <a:hlinkClick r:id="rId9"/>
              </a:rPr>
              <a:t>Sails</a:t>
            </a:r>
            <a:r>
              <a:rPr lang="en-US" sz="1600" dirty="0"/>
              <a:t>: MVC framework for </a:t>
            </a:r>
            <a:r>
              <a:rPr lang="en-US" sz="1600" dirty="0" err="1"/>
              <a:t>Node.js</a:t>
            </a:r>
            <a:r>
              <a:rPr lang="en-US" sz="1600" dirty="0"/>
              <a:t> for building practical, production-ready apps.</a:t>
            </a:r>
          </a:p>
          <a:p>
            <a:r>
              <a:rPr lang="en-US" sz="1600" b="1" dirty="0">
                <a:hlinkClick r:id="rId10"/>
              </a:rPr>
              <a:t>Bottr</a:t>
            </a:r>
            <a:r>
              <a:rPr lang="en-US" sz="1600" dirty="0"/>
              <a:t>: Framework that simplifies building </a:t>
            </a:r>
            <a:r>
              <a:rPr lang="en-US" sz="1600" dirty="0" err="1"/>
              <a:t>chatbot</a:t>
            </a:r>
            <a:r>
              <a:rPr lang="en-US" sz="1600" dirty="0"/>
              <a:t> applications.</a:t>
            </a:r>
          </a:p>
          <a:p>
            <a:r>
              <a:rPr lang="en-US" sz="1600" b="1" dirty="0">
                <a:hlinkClick r:id="rId11"/>
              </a:rPr>
              <a:t>Hydra-Express</a:t>
            </a:r>
            <a:r>
              <a:rPr lang="en-US" sz="1600" dirty="0"/>
              <a:t>: Hydra-Express is a light-weight library which facilitates building </a:t>
            </a:r>
            <a:r>
              <a:rPr lang="en-US" sz="1600" dirty="0" err="1"/>
              <a:t>Node.js</a:t>
            </a:r>
            <a:r>
              <a:rPr lang="en-US" sz="1600" dirty="0"/>
              <a:t> </a:t>
            </a:r>
            <a:r>
              <a:rPr lang="en-US" sz="1600" dirty="0" err="1"/>
              <a:t>Microservices</a:t>
            </a:r>
            <a:r>
              <a:rPr lang="en-US" sz="1600" dirty="0"/>
              <a:t> using </a:t>
            </a:r>
            <a:r>
              <a:rPr lang="en-US" sz="1600" dirty="0" err="1"/>
              <a:t>ExpressJS</a:t>
            </a:r>
            <a:r>
              <a:rPr lang="en-US" sz="1600" dirty="0"/>
              <a:t>.</a:t>
            </a:r>
          </a:p>
          <a:p>
            <a:r>
              <a:rPr lang="en-US" sz="1600" b="1" dirty="0">
                <a:hlinkClick r:id="rId12"/>
              </a:rPr>
              <a:t>Blueprint</a:t>
            </a:r>
            <a:r>
              <a:rPr lang="en-US" sz="1600" dirty="0"/>
              <a:t>: Highly-configurable MVC framework for composing production-ready services from reusable components</a:t>
            </a:r>
          </a:p>
          <a:p>
            <a:r>
              <a:rPr lang="en-US" sz="1600" b="1" dirty="0">
                <a:hlinkClick r:id="rId13"/>
              </a:rPr>
              <a:t>Locomotive</a:t>
            </a:r>
            <a:r>
              <a:rPr lang="en-US" sz="1600" dirty="0"/>
              <a:t>: Powerful MVC web framework for </a:t>
            </a:r>
            <a:r>
              <a:rPr lang="en-US" sz="1600" dirty="0" err="1"/>
              <a:t>Node.js</a:t>
            </a:r>
            <a:r>
              <a:rPr lang="en-US" sz="1600" dirty="0"/>
              <a:t> from the maker of </a:t>
            </a:r>
            <a:r>
              <a:rPr lang="en-US" sz="1600" dirty="0" err="1" smtClean="0"/>
              <a:t>Passport.js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00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express </a:t>
            </a:r>
            <a:r>
              <a:rPr lang="mr-IN" dirty="0" smtClean="0"/>
              <a:t>–</a:t>
            </a:r>
            <a:r>
              <a:rPr lang="en-US" dirty="0" smtClean="0"/>
              <a:t>save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express-generator </a:t>
            </a:r>
            <a:r>
              <a:rPr lang="mr-IN" dirty="0" smtClean="0"/>
              <a:t>–</a:t>
            </a:r>
            <a:r>
              <a:rPr lang="en-US" dirty="0" smtClean="0"/>
              <a:t>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916110"/>
            <a:ext cx="9944100" cy="37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6100" y="1997839"/>
            <a:ext cx="8597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const</a:t>
            </a:r>
            <a:r>
              <a:rPr lang="en-US" sz="2400" dirty="0"/>
              <a:t> express = require(</a:t>
            </a:r>
            <a:r>
              <a:rPr lang="en-US" sz="2400" b="1" dirty="0">
                <a:solidFill>
                  <a:srgbClr val="008000"/>
                </a:solidFill>
              </a:rPr>
              <a:t>'express'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 err="1"/>
              <a:t>const</a:t>
            </a:r>
            <a:r>
              <a:rPr lang="en-US" sz="2400" dirty="0"/>
              <a:t> app = express()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app.get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'/'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0080"/>
                </a:solidFill>
              </a:rPr>
              <a:t>function </a:t>
            </a:r>
            <a:r>
              <a:rPr lang="en-US" sz="2400" dirty="0"/>
              <a:t>(</a:t>
            </a:r>
            <a:r>
              <a:rPr lang="en-US" sz="2400" dirty="0" err="1"/>
              <a:t>req</a:t>
            </a:r>
            <a:r>
              <a:rPr lang="en-US" sz="2400" dirty="0"/>
              <a:t>, res) {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res.send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'Hello World!'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})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app.listen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3000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0080"/>
                </a:solidFill>
              </a:rPr>
              <a:t>function </a:t>
            </a:r>
            <a:r>
              <a:rPr lang="en-US" sz="2400" dirty="0"/>
              <a:t>() {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console.log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8000"/>
                </a:solidFill>
              </a:rPr>
              <a:t>'Example app listening on port 3000!'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423393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Express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4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</a:t>
            </a:r>
            <a:r>
              <a:rPr lang="en-US" dirty="0" smtClean="0"/>
              <a:t>xpress </a:t>
            </a:r>
            <a:r>
              <a:rPr lang="en-US" dirty="0" err="1" smtClean="0"/>
              <a:t>myapp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myapp</a:t>
            </a:r>
            <a:r>
              <a:rPr lang="en-US" dirty="0"/>
              <a:t>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smtClean="0"/>
              <a:t>install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</a:p>
          <a:p>
            <a:pPr lvl="1"/>
            <a:r>
              <a:rPr lang="en-US" dirty="0"/>
              <a:t>On Mac - </a:t>
            </a:r>
            <a:r>
              <a:rPr lang="en-US" dirty="0">
                <a:solidFill>
                  <a:schemeClr val="accent6"/>
                </a:solidFill>
              </a:rPr>
              <a:t>DEBUG=</a:t>
            </a:r>
            <a:r>
              <a:rPr lang="en-US" dirty="0" err="1">
                <a:solidFill>
                  <a:schemeClr val="accent6"/>
                </a:solidFill>
              </a:rPr>
              <a:t>myapp</a:t>
            </a:r>
            <a:r>
              <a:rPr lang="en-US" dirty="0">
                <a:solidFill>
                  <a:schemeClr val="accent6"/>
                </a:solidFill>
              </a:rPr>
              <a:t>:* </a:t>
            </a:r>
            <a:r>
              <a:rPr lang="en-US" dirty="0" err="1">
                <a:solidFill>
                  <a:schemeClr val="accent6"/>
                </a:solidFill>
              </a:rPr>
              <a:t>npm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start</a:t>
            </a:r>
          </a:p>
          <a:p>
            <a:pPr lvl="1"/>
            <a:r>
              <a:rPr lang="en-US" dirty="0"/>
              <a:t>On Windows </a:t>
            </a:r>
            <a:r>
              <a:rPr lang="en-US" dirty="0">
                <a:solidFill>
                  <a:schemeClr val="accent6"/>
                </a:solidFill>
              </a:rPr>
              <a:t>set DEBUG=</a:t>
            </a:r>
            <a:r>
              <a:rPr lang="en-US" dirty="0" err="1">
                <a:solidFill>
                  <a:schemeClr val="accent6"/>
                </a:solidFill>
              </a:rPr>
              <a:t>myapp</a:t>
            </a:r>
            <a:r>
              <a:rPr lang="en-US" dirty="0">
                <a:solidFill>
                  <a:schemeClr val="accent6"/>
                </a:solidFill>
              </a:rPr>
              <a:t>:* &amp; </a:t>
            </a:r>
            <a:r>
              <a:rPr lang="en-US" dirty="0" err="1">
                <a:solidFill>
                  <a:schemeClr val="accent6"/>
                </a:solidFill>
              </a:rPr>
              <a:t>npm</a:t>
            </a:r>
            <a:r>
              <a:rPr lang="en-US" dirty="0">
                <a:solidFill>
                  <a:schemeClr val="accent6"/>
                </a:solidFill>
              </a:rPr>
              <a:t> start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12888"/>
            <a:ext cx="3822700" cy="3593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84600" y="2006600"/>
            <a:ext cx="259080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31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Goto</a:t>
            </a:r>
            <a:r>
              <a:rPr lang="en-US" dirty="0" smtClean="0"/>
              <a:t> http://localhost:3000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849" y="2216944"/>
            <a:ext cx="4526323" cy="3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5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487" y="1914525"/>
            <a:ext cx="24632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2213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69" dirty="0">
                <a:latin typeface="Gill Sans MT"/>
                <a:cs typeface="Gill Sans MT"/>
              </a:rPr>
              <a:t>app.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listen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572117" y="3585655"/>
            <a:ext cx="2959036" cy="2419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639718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2213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1" dirty="0">
                <a:latin typeface="Gill Sans MT"/>
                <a:cs typeface="Gill Sans MT"/>
              </a:rPr>
              <a:t>app.</a:t>
            </a:r>
            <a:r>
              <a:rPr sz="2878" b="1" spc="51" dirty="0">
                <a:solidFill>
                  <a:srgbClr val="E32400"/>
                </a:solidFill>
                <a:latin typeface="Gill Sans MT"/>
                <a:cs typeface="Gill Sans MT"/>
              </a:rPr>
              <a:t>configure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441571" y="3698794"/>
            <a:ext cx="1331566" cy="1331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6130812" y="3507327"/>
            <a:ext cx="2445556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4983611" y="4488230"/>
            <a:ext cx="950808" cy="10444"/>
          </a:xfrm>
          <a:custGeom>
            <a:avLst/>
            <a:gdLst/>
            <a:ahLst/>
            <a:cxnLst/>
            <a:rect l="l" t="t" r="r" b="b"/>
            <a:pathLst>
              <a:path w="1387475" h="15240">
                <a:moveTo>
                  <a:pt x="1386865" y="0"/>
                </a:moveTo>
                <a:lnTo>
                  <a:pt x="1367815" y="203"/>
                </a:lnTo>
                <a:lnTo>
                  <a:pt x="0" y="14922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891608" y="4431243"/>
            <a:ext cx="115751" cy="114880"/>
          </a:xfrm>
          <a:custGeom>
            <a:avLst/>
            <a:gdLst/>
            <a:ahLst/>
            <a:cxnLst/>
            <a:rect l="l" t="t" r="r" b="b"/>
            <a:pathLst>
              <a:path w="168910" h="167640">
                <a:moveTo>
                  <a:pt x="0" y="0"/>
                </a:moveTo>
                <a:lnTo>
                  <a:pt x="42811" y="83362"/>
                </a:lnTo>
                <a:lnTo>
                  <a:pt x="1803" y="167627"/>
                </a:lnTo>
                <a:lnTo>
                  <a:pt x="168529" y="8200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5734188" y="5387185"/>
            <a:ext cx="3884604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878" spc="-17" dirty="0">
                <a:latin typeface="Gill Sans MT"/>
                <a:cs typeface="Gill Sans MT"/>
              </a:rPr>
              <a:t>read </a:t>
            </a:r>
            <a:r>
              <a:rPr sz="2878" spc="-14" dirty="0">
                <a:solidFill>
                  <a:srgbClr val="E32400"/>
                </a:solidFill>
                <a:latin typeface="Gill Sans MT"/>
                <a:cs typeface="Gill Sans MT"/>
              </a:rPr>
              <a:t>environment</a:t>
            </a:r>
            <a:r>
              <a:rPr sz="2878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3" dirty="0">
                <a:solidFill>
                  <a:srgbClr val="E32400"/>
                </a:solidFill>
                <a:latin typeface="Gill Sans MT"/>
                <a:cs typeface="Gill Sans MT"/>
              </a:rPr>
              <a:t>variable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8446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ES6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only the latest browsers </a:t>
            </a:r>
          </a:p>
          <a:p>
            <a:r>
              <a:rPr lang="en-US" dirty="0" smtClean="0"/>
              <a:t>Use </a:t>
            </a:r>
            <a:r>
              <a:rPr lang="en-US" dirty="0"/>
              <a:t>a </a:t>
            </a:r>
            <a:r>
              <a:rPr lang="en-US" dirty="0" err="1"/>
              <a:t>transpiler</a:t>
            </a:r>
            <a:r>
              <a:rPr lang="en-US" dirty="0"/>
              <a:t>: Babel, </a:t>
            </a:r>
            <a:r>
              <a:rPr lang="en-US" dirty="0" err="1"/>
              <a:t>Traceur</a:t>
            </a:r>
            <a:r>
              <a:rPr lang="en-US" dirty="0"/>
              <a:t>, Closure, </a:t>
            </a:r>
            <a:r>
              <a:rPr lang="en-US" dirty="0" err="1"/>
              <a:t>TypeScript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/>
              <a:t>Node.js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kangax.github.io</a:t>
            </a:r>
            <a:r>
              <a:rPr lang="en-US" dirty="0"/>
              <a:t>/</a:t>
            </a:r>
            <a:r>
              <a:rPr lang="en-US" dirty="0" err="1"/>
              <a:t>compat</a:t>
            </a:r>
            <a:r>
              <a:rPr lang="en-US" dirty="0"/>
              <a:t>-table/es6/</a:t>
            </a:r>
          </a:p>
        </p:txBody>
      </p:sp>
    </p:spTree>
    <p:extLst>
      <p:ext uri="{BB962C8B-B14F-4D97-AF65-F5344CB8AC3E}">
        <p14:creationId xmlns:p14="http://schemas.microsoft.com/office/powerpoint/2010/main" val="1554845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4" name="object 4"/>
          <p:cNvSpPr/>
          <p:nvPr/>
        </p:nvSpPr>
        <p:spPr>
          <a:xfrm>
            <a:off x="3398056" y="3898964"/>
            <a:ext cx="6736157" cy="2654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754031" y="1975592"/>
            <a:ext cx="5124353" cy="2077881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10" dirty="0">
                <a:latin typeface="Gill Sans MT"/>
                <a:cs typeface="Gill Sans MT"/>
              </a:rPr>
              <a:t> 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38" dirty="0">
                <a:latin typeface="Gill Sans MT"/>
                <a:cs typeface="Gill Sans MT"/>
              </a:rPr>
              <a:t>app.</a:t>
            </a:r>
            <a:r>
              <a:rPr sz="2878" b="1" spc="38" dirty="0">
                <a:solidFill>
                  <a:srgbClr val="E32400"/>
                </a:solidFill>
                <a:latin typeface="Gill Sans MT"/>
                <a:cs typeface="Gill Sans MT"/>
              </a:rPr>
              <a:t>set</a:t>
            </a:r>
            <a:r>
              <a:rPr sz="2878" spc="38" dirty="0">
                <a:solidFill>
                  <a:srgbClr val="E32400"/>
                </a:solidFill>
                <a:latin typeface="Gill Sans MT"/>
                <a:cs typeface="Gill Sans MT"/>
              </a:rPr>
              <a:t>,</a:t>
            </a:r>
            <a:r>
              <a:rPr sz="2878" spc="-295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34" dirty="0">
                <a:latin typeface="Gill Sans MT"/>
                <a:cs typeface="Gill Sans MT"/>
              </a:rPr>
              <a:t>app.</a:t>
            </a:r>
            <a:r>
              <a:rPr sz="2878" b="1" spc="34" dirty="0">
                <a:solidFill>
                  <a:srgbClr val="E32400"/>
                </a:solidFill>
                <a:latin typeface="Gill Sans MT"/>
                <a:cs typeface="Gill Sans MT"/>
              </a:rPr>
              <a:t>get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5" dirty="0">
                <a:latin typeface="Gill Sans MT"/>
                <a:cs typeface="Gill Sans MT"/>
              </a:rPr>
              <a:t>app.</a:t>
            </a:r>
            <a:r>
              <a:rPr sz="2878" b="1" spc="55" dirty="0">
                <a:solidFill>
                  <a:srgbClr val="E32400"/>
                </a:solidFill>
                <a:latin typeface="Gill Sans MT"/>
                <a:cs typeface="Gill Sans MT"/>
              </a:rPr>
              <a:t>enable</a:t>
            </a:r>
            <a:r>
              <a:rPr sz="2878" spc="55" dirty="0">
                <a:latin typeface="Gill Sans MT"/>
                <a:cs typeface="Gill Sans MT"/>
              </a:rPr>
              <a:t>,</a:t>
            </a:r>
            <a:r>
              <a:rPr sz="2878" spc="-295" dirty="0">
                <a:latin typeface="Gill Sans MT"/>
                <a:cs typeface="Gill Sans MT"/>
              </a:rPr>
              <a:t> </a:t>
            </a:r>
            <a:r>
              <a:rPr sz="2878" spc="69" dirty="0">
                <a:latin typeface="Gill Sans MT"/>
                <a:cs typeface="Gill Sans MT"/>
              </a:rPr>
              <a:t>app.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disable</a:t>
            </a:r>
            <a:endParaRPr sz="2878">
              <a:latin typeface="Gill Sans MT"/>
              <a:cs typeface="Gill Sans MT"/>
            </a:endParaRPr>
          </a:p>
          <a:p>
            <a:pPr marL="1569207">
              <a:spcBef>
                <a:spcPts val="692"/>
              </a:spcBef>
            </a:pPr>
            <a:r>
              <a:rPr sz="1645" u="heavy" spc="-3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  <a:hlinkClick r:id="rId4"/>
              </a:rPr>
              <a:t>http://expressjs.com/api.html#app-settings</a:t>
            </a:r>
            <a:endParaRPr sz="1645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2213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41" dirty="0">
                <a:latin typeface="Gill Sans MT"/>
                <a:cs typeface="Gill Sans MT"/>
              </a:rPr>
              <a:t>app.</a:t>
            </a:r>
            <a:r>
              <a:rPr sz="2878" b="1" spc="41" dirty="0">
                <a:latin typeface="Gill Sans MT"/>
                <a:cs typeface="Gill Sans MT"/>
              </a:rPr>
              <a:t>use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5157949" y="3176612"/>
            <a:ext cx="671670" cy="71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4561853" y="4203571"/>
            <a:ext cx="1842870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65275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middleware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9451" y="5091282"/>
            <a:ext cx="1845046" cy="548292"/>
          </a:xfrm>
          <a:custGeom>
            <a:avLst/>
            <a:gdLst/>
            <a:ahLst/>
            <a:cxnLst/>
            <a:rect l="l" t="t" r="r" b="b"/>
            <a:pathLst>
              <a:path w="2692400" h="800100">
                <a:moveTo>
                  <a:pt x="0" y="0"/>
                </a:moveTo>
                <a:lnTo>
                  <a:pt x="2692400" y="0"/>
                </a:lnTo>
                <a:lnTo>
                  <a:pt x="26924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 txBox="1"/>
          <p:nvPr/>
        </p:nvSpPr>
        <p:spPr>
          <a:xfrm>
            <a:off x="4549451" y="5091282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13930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route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5561" y="5944180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86167">
              <a:spcBef>
                <a:spcPts val="274"/>
              </a:spcBef>
            </a:pPr>
            <a:r>
              <a:rPr sz="2878" spc="-14" dirty="0">
                <a:latin typeface="Gill Sans MT"/>
                <a:cs typeface="Gill Sans MT"/>
              </a:rPr>
              <a:t>view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5437" y="4773551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5">
                <a:moveTo>
                  <a:pt x="1765" y="-19050"/>
                </a:moveTo>
                <a:lnTo>
                  <a:pt x="1765" y="379844"/>
                </a:lnTo>
              </a:path>
            </a:pathLst>
          </a:custGeom>
          <a:ln w="41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5470007" y="4978463"/>
            <a:ext cx="114880" cy="11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5521599" y="5622168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5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5466169" y="5827080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5521599" y="3872855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4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5466169" y="4077768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557331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2213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41" dirty="0">
                <a:latin typeface="Gill Sans MT"/>
                <a:cs typeface="Gill Sans MT"/>
              </a:rPr>
              <a:t>app.</a:t>
            </a:r>
            <a:r>
              <a:rPr sz="2878" b="1" spc="41" dirty="0">
                <a:latin typeface="Gill Sans MT"/>
                <a:cs typeface="Gill Sans MT"/>
              </a:rPr>
              <a:t>use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5157949" y="3176612"/>
            <a:ext cx="671670" cy="71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4561853" y="4203571"/>
            <a:ext cx="1842870" cy="478030"/>
          </a:xfrm>
          <a:prstGeom prst="rect">
            <a:avLst/>
          </a:prstGeom>
          <a:ln w="63500">
            <a:solidFill>
              <a:srgbClr val="FF26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65275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middleware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9451" y="5091282"/>
            <a:ext cx="1845046" cy="548292"/>
          </a:xfrm>
          <a:custGeom>
            <a:avLst/>
            <a:gdLst/>
            <a:ahLst/>
            <a:cxnLst/>
            <a:rect l="l" t="t" r="r" b="b"/>
            <a:pathLst>
              <a:path w="2692400" h="800100">
                <a:moveTo>
                  <a:pt x="0" y="0"/>
                </a:moveTo>
                <a:lnTo>
                  <a:pt x="2692400" y="0"/>
                </a:lnTo>
                <a:lnTo>
                  <a:pt x="26924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 txBox="1"/>
          <p:nvPr/>
        </p:nvSpPr>
        <p:spPr>
          <a:xfrm>
            <a:off x="4549451" y="5091282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13930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route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5561" y="5944180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86167">
              <a:spcBef>
                <a:spcPts val="274"/>
              </a:spcBef>
            </a:pPr>
            <a:r>
              <a:rPr sz="2878" spc="-14" dirty="0">
                <a:latin typeface="Gill Sans MT"/>
                <a:cs typeface="Gill Sans MT"/>
              </a:rPr>
              <a:t>view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5437" y="4773551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5">
                <a:moveTo>
                  <a:pt x="1765" y="-19050"/>
                </a:moveTo>
                <a:lnTo>
                  <a:pt x="1765" y="379844"/>
                </a:lnTo>
              </a:path>
            </a:pathLst>
          </a:custGeom>
          <a:ln w="41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5470007" y="4978463"/>
            <a:ext cx="114880" cy="11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5521599" y="5622168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5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5466169" y="5827080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5521599" y="3872855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10" h="361314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5466169" y="4077768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 txBox="1"/>
          <p:nvPr/>
        </p:nvSpPr>
        <p:spPr>
          <a:xfrm>
            <a:off x="6656572" y="4325414"/>
            <a:ext cx="2910298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7" dirty="0">
                <a:solidFill>
                  <a:srgbClr val="E32400"/>
                </a:solidFill>
                <a:latin typeface="Gill Sans MT"/>
                <a:cs typeface="Gill Sans MT"/>
              </a:rPr>
              <a:t>app.use</a:t>
            </a:r>
            <a:r>
              <a:rPr sz="1645" spc="-7" dirty="0">
                <a:latin typeface="Gill Sans MT"/>
                <a:cs typeface="Gill Sans MT"/>
              </a:rPr>
              <a:t>, </a:t>
            </a:r>
            <a:r>
              <a:rPr sz="1645" spc="-3" dirty="0">
                <a:latin typeface="Gill Sans MT"/>
                <a:cs typeface="Gill Sans MT"/>
              </a:rPr>
              <a:t>will </a:t>
            </a:r>
            <a:r>
              <a:rPr sz="1645" spc="-10" dirty="0">
                <a:latin typeface="Gill Sans MT"/>
                <a:cs typeface="Gill Sans MT"/>
              </a:rPr>
              <a:t>execute </a:t>
            </a:r>
            <a:r>
              <a:rPr sz="1645" b="1" spc="86" dirty="0">
                <a:latin typeface="Gill Sans MT"/>
                <a:cs typeface="Gill Sans MT"/>
              </a:rPr>
              <a:t>every</a:t>
            </a:r>
            <a:r>
              <a:rPr sz="1645" b="1" spc="-182" dirty="0">
                <a:latin typeface="Gill Sans MT"/>
                <a:cs typeface="Gill Sans MT"/>
              </a:rPr>
              <a:t> </a:t>
            </a:r>
            <a:r>
              <a:rPr sz="1645" spc="-10" dirty="0">
                <a:latin typeface="Gill Sans MT"/>
                <a:cs typeface="Gill Sans MT"/>
              </a:rPr>
              <a:t>route</a:t>
            </a:r>
            <a:endParaRPr sz="1645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894655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245386"/>
            <a:ext cx="3022133" cy="300544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 dirty="0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38" dirty="0">
                <a:latin typeface="Gill Sans MT"/>
                <a:cs typeface="Gill Sans MT"/>
              </a:rPr>
              <a:t>app.</a:t>
            </a:r>
            <a:r>
              <a:rPr sz="2878" b="1" spc="38" dirty="0">
                <a:solidFill>
                  <a:srgbClr val="E32400"/>
                </a:solidFill>
                <a:latin typeface="Gill Sans MT"/>
                <a:cs typeface="Gill Sans MT"/>
              </a:rPr>
              <a:t>get</a:t>
            </a:r>
            <a:r>
              <a:rPr sz="2878" b="1" spc="38" dirty="0">
                <a:latin typeface="Gill Sans MT"/>
                <a:cs typeface="Gill Sans MT"/>
              </a:rPr>
              <a:t>,</a:t>
            </a:r>
            <a:endParaRPr sz="2878" dirty="0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5" dirty="0">
                <a:latin typeface="Gill Sans MT"/>
                <a:cs typeface="Gill Sans MT"/>
              </a:rPr>
              <a:t>app</a:t>
            </a:r>
            <a:r>
              <a:rPr sz="2878" b="1" spc="75" dirty="0">
                <a:latin typeface="Gill Sans MT"/>
                <a:cs typeface="Gill Sans MT"/>
              </a:rPr>
              <a:t>.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post</a:t>
            </a:r>
            <a:r>
              <a:rPr sz="2878" b="1" spc="75" dirty="0">
                <a:latin typeface="Gill Sans MT"/>
                <a:cs typeface="Gill Sans MT"/>
              </a:rPr>
              <a:t>,</a:t>
            </a:r>
            <a:endParaRPr sz="2878" dirty="0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8" dirty="0">
                <a:latin typeface="Gill Sans MT"/>
                <a:cs typeface="Gill Sans MT"/>
              </a:rPr>
              <a:t>app</a:t>
            </a:r>
            <a:r>
              <a:rPr sz="2878" b="1" spc="78" dirty="0">
                <a:latin typeface="Gill Sans MT"/>
                <a:cs typeface="Gill Sans MT"/>
              </a:rPr>
              <a:t>.</a:t>
            </a:r>
            <a:r>
              <a:rPr sz="2878" b="1" spc="78" dirty="0">
                <a:solidFill>
                  <a:srgbClr val="E32400"/>
                </a:solidFill>
                <a:latin typeface="Gill Sans MT"/>
                <a:cs typeface="Gill Sans MT"/>
              </a:rPr>
              <a:t>delete</a:t>
            </a:r>
            <a:r>
              <a:rPr sz="2878" b="1" spc="78" dirty="0">
                <a:latin typeface="Gill Sans MT"/>
                <a:cs typeface="Gill Sans MT"/>
              </a:rPr>
              <a:t>,</a:t>
            </a:r>
            <a:endParaRPr sz="2878" dirty="0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86" dirty="0" smtClean="0">
                <a:latin typeface="Gill Sans MT"/>
                <a:cs typeface="Gill Sans MT"/>
              </a:rPr>
              <a:t>app</a:t>
            </a:r>
            <a:r>
              <a:rPr sz="2878" b="1" spc="86" dirty="0" smtClean="0">
                <a:latin typeface="Gill Sans MT"/>
                <a:cs typeface="Gill Sans MT"/>
              </a:rPr>
              <a:t>.</a:t>
            </a:r>
            <a:r>
              <a:rPr lang="en-US" sz="2878" b="1" spc="86" dirty="0" smtClean="0">
                <a:solidFill>
                  <a:srgbClr val="E32400"/>
                </a:solidFill>
                <a:latin typeface="Gill Sans MT"/>
                <a:cs typeface="Gill Sans MT"/>
              </a:rPr>
              <a:t>put</a:t>
            </a:r>
            <a:endParaRPr sz="2878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7359819" y="3141799"/>
            <a:ext cx="671670" cy="71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6751321" y="5056469"/>
            <a:ext cx="1845046" cy="548292"/>
          </a:xfrm>
          <a:custGeom>
            <a:avLst/>
            <a:gdLst/>
            <a:ahLst/>
            <a:cxnLst/>
            <a:rect l="l" t="t" r="r" b="b"/>
            <a:pathLst>
              <a:path w="2692400" h="800100">
                <a:moveTo>
                  <a:pt x="0" y="0"/>
                </a:moveTo>
                <a:lnTo>
                  <a:pt x="2692400" y="0"/>
                </a:lnTo>
                <a:lnTo>
                  <a:pt x="26924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 txBox="1"/>
          <p:nvPr/>
        </p:nvSpPr>
        <p:spPr>
          <a:xfrm>
            <a:off x="6751321" y="5056470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13930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route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7431" y="5909368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86167">
              <a:spcBef>
                <a:spcPts val="274"/>
              </a:spcBef>
            </a:pPr>
            <a:r>
              <a:rPr sz="2878" spc="-14" dirty="0">
                <a:latin typeface="Gill Sans MT"/>
                <a:cs typeface="Gill Sans MT"/>
              </a:rPr>
              <a:t>view</a:t>
            </a:r>
            <a:endParaRPr sz="2878">
              <a:latin typeface="Gill Sans MT"/>
              <a:cs typeface="Gill Sans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741966" y="4147001"/>
          <a:ext cx="1842435" cy="830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733"/>
                <a:gridCol w="877702"/>
              </a:tblGrid>
              <a:tr h="548292">
                <a:tc gridSpan="2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900" spc="-25" dirty="0">
                          <a:latin typeface="Gill Sans MT"/>
                          <a:cs typeface="Gill Sans MT"/>
                        </a:rPr>
                        <a:t>middleware</a:t>
                      </a:r>
                      <a:endParaRPr sz="2900">
                        <a:latin typeface="Gill Sans MT"/>
                        <a:cs typeface="Gill Sans MT"/>
                      </a:endParaRPr>
                    </a:p>
                  </a:txBody>
                  <a:tcPr marL="0" marR="0" marT="34812" marB="0">
                    <a:lnL w="76200">
                      <a:solidFill>
                        <a:srgbClr val="FF2600"/>
                      </a:solidFill>
                      <a:prstDash val="solid"/>
                    </a:lnL>
                    <a:lnR w="76200">
                      <a:solidFill>
                        <a:srgbClr val="FF2600"/>
                      </a:solidFill>
                      <a:prstDash val="solid"/>
                    </a:lnR>
                    <a:lnT w="76200">
                      <a:solidFill>
                        <a:srgbClr val="FF2600"/>
                      </a:solidFill>
                      <a:prstDash val="solid"/>
                    </a:lnT>
                    <a:lnB w="76200">
                      <a:solidFill>
                        <a:srgbClr val="FF26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26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FF26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7671878" y="4943651"/>
            <a:ext cx="114880" cy="11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7723470" y="5587355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09" h="361315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7668040" y="5792268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723470" y="3838043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09" h="361314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7668040" y="4042956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583537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300" y="902494"/>
            <a:ext cx="5616180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1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router.get</a:t>
            </a:r>
            <a:r>
              <a:rPr lang="en-US" dirty="0" smtClean="0"/>
              <a:t> &amp; </a:t>
            </a:r>
            <a:r>
              <a:rPr lang="en-US" dirty="0" err="1" smtClean="0"/>
              <a:t>app.get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express = require('express</a:t>
            </a:r>
            <a:r>
              <a:rPr lang="en-US" dirty="0" smtClean="0"/>
              <a:t>');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router</a:t>
            </a:r>
            <a:r>
              <a:rPr lang="en-US" dirty="0" smtClean="0"/>
              <a:t> = </a:t>
            </a:r>
            <a:r>
              <a:rPr lang="en-US" dirty="0" err="1" smtClean="0"/>
              <a:t>express.Router</a:t>
            </a:r>
            <a:r>
              <a:rPr lang="en-US" dirty="0" smtClean="0"/>
              <a:t>();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r</a:t>
            </a:r>
            <a:r>
              <a:rPr lang="en-US" dirty="0" err="1" smtClean="0">
                <a:solidFill>
                  <a:schemeClr val="accent6"/>
                </a:solidFill>
              </a:rPr>
              <a:t>outer.get</a:t>
            </a:r>
            <a:r>
              <a:rPr lang="en-US" dirty="0" smtClean="0"/>
              <a:t>('/', </a:t>
            </a:r>
            <a:r>
              <a:rPr lang="en-US" dirty="0"/>
              <a:t>function (</a:t>
            </a:r>
            <a:r>
              <a:rPr lang="en-US" dirty="0" err="1"/>
              <a:t>req</a:t>
            </a:r>
            <a:r>
              <a:rPr lang="en-US" dirty="0"/>
              <a:t>, </a:t>
            </a:r>
            <a:r>
              <a:rPr lang="en-US" dirty="0" smtClean="0"/>
              <a:t>res, </a:t>
            </a:r>
            <a:r>
              <a:rPr lang="en-US" dirty="0" smtClean="0">
                <a:solidFill>
                  <a:srgbClr val="FF0000"/>
                </a:solidFill>
              </a:rPr>
              <a:t>next</a:t>
            </a:r>
            <a:r>
              <a:rPr lang="en-US" dirty="0" smtClean="0"/>
              <a:t>) </a:t>
            </a:r>
            <a:r>
              <a:rPr lang="en-US" dirty="0"/>
              <a:t>{ </a:t>
            </a:r>
            <a:r>
              <a:rPr lang="en-US" dirty="0" err="1"/>
              <a:t>res.send</a:t>
            </a:r>
            <a:r>
              <a:rPr lang="en-US" dirty="0"/>
              <a:t>('Hello World!') </a:t>
            </a:r>
            <a:r>
              <a:rPr lang="mr-IN" dirty="0"/>
              <a:t>})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24600" y="1825625"/>
            <a:ext cx="5486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var</a:t>
            </a:r>
            <a:r>
              <a:rPr lang="en-US" dirty="0" smtClean="0"/>
              <a:t> express </a:t>
            </a:r>
            <a:r>
              <a:rPr lang="en-US" dirty="0"/>
              <a:t>= require('express')</a:t>
            </a:r>
          </a:p>
          <a:p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app</a:t>
            </a:r>
            <a:r>
              <a:rPr lang="en-US" dirty="0" smtClean="0"/>
              <a:t> </a:t>
            </a:r>
            <a:r>
              <a:rPr lang="en-US" dirty="0"/>
              <a:t>= express</a:t>
            </a:r>
            <a:r>
              <a:rPr lang="en-US" dirty="0" smtClean="0"/>
              <a:t>()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app</a:t>
            </a:r>
            <a:r>
              <a:rPr lang="en-US" dirty="0" err="1"/>
              <a:t>.get</a:t>
            </a:r>
            <a:r>
              <a:rPr lang="en-US" dirty="0"/>
              <a:t>('/', function (</a:t>
            </a:r>
            <a:r>
              <a:rPr lang="en-US" dirty="0" err="1"/>
              <a:t>req</a:t>
            </a:r>
            <a:r>
              <a:rPr lang="en-US" dirty="0"/>
              <a:t>, res) </a:t>
            </a:r>
            <a:r>
              <a:rPr lang="en-US" dirty="0" smtClean="0"/>
              <a:t>{ </a:t>
            </a:r>
            <a:r>
              <a:rPr lang="en-US" dirty="0" err="1" smtClean="0"/>
              <a:t>res.send</a:t>
            </a:r>
            <a:r>
              <a:rPr lang="en-US" dirty="0"/>
              <a:t>('Hello World</a:t>
            </a:r>
            <a:r>
              <a:rPr lang="en-US" dirty="0" smtClean="0"/>
              <a:t>!') </a:t>
            </a:r>
            <a:r>
              <a:rPr lang="mr-IN" dirty="0" smtClean="0"/>
              <a:t>})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83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Router = </a:t>
            </a:r>
            <a:r>
              <a:rPr lang="en-US" sz="3600" dirty="0"/>
              <a:t>create modular, mountable route handlers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300" y="4546599"/>
            <a:ext cx="4254500" cy="16303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/birds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/birds/about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50"/>
            <a:ext cx="5410200" cy="501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2647950"/>
            <a:ext cx="3606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26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23373"/>
            <a:ext cx="3022133" cy="3640680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24" dirty="0">
                <a:latin typeface="Gill Sans MT"/>
                <a:cs typeface="Gill Sans MT"/>
              </a:rPr>
              <a:t>app.</a:t>
            </a:r>
            <a:r>
              <a:rPr sz="2878" b="1" spc="24" dirty="0">
                <a:solidFill>
                  <a:srgbClr val="E32400"/>
                </a:solidFill>
                <a:latin typeface="Gill Sans MT"/>
                <a:cs typeface="Gill Sans MT"/>
              </a:rPr>
              <a:t>all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38" dirty="0">
                <a:solidFill>
                  <a:srgbClr val="AAAAAA"/>
                </a:solidFill>
                <a:latin typeface="Gill Sans MT"/>
                <a:cs typeface="Gill Sans MT"/>
              </a:rPr>
              <a:t>app.</a:t>
            </a:r>
            <a:r>
              <a:rPr sz="2878" b="1" spc="38" dirty="0">
                <a:solidFill>
                  <a:srgbClr val="AAAAAA"/>
                </a:solidFill>
                <a:latin typeface="Gill Sans MT"/>
                <a:cs typeface="Gill Sans MT"/>
              </a:rPr>
              <a:t>get,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5" dirty="0">
                <a:solidFill>
                  <a:srgbClr val="AAAAAA"/>
                </a:solidFill>
                <a:latin typeface="Gill Sans MT"/>
                <a:cs typeface="Gill Sans MT"/>
              </a:rPr>
              <a:t>app</a:t>
            </a:r>
            <a:r>
              <a:rPr sz="2878" b="1" spc="75" dirty="0">
                <a:solidFill>
                  <a:srgbClr val="AAAAAA"/>
                </a:solidFill>
                <a:latin typeface="Gill Sans MT"/>
                <a:cs typeface="Gill Sans MT"/>
              </a:rPr>
              <a:t>.post,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86" dirty="0">
                <a:solidFill>
                  <a:srgbClr val="AAAAAA"/>
                </a:solidFill>
                <a:latin typeface="Gill Sans MT"/>
                <a:cs typeface="Gill Sans MT"/>
              </a:rPr>
              <a:t>app</a:t>
            </a:r>
            <a:r>
              <a:rPr sz="2878" b="1" spc="86" dirty="0">
                <a:solidFill>
                  <a:srgbClr val="AAAAAA"/>
                </a:solidFill>
                <a:latin typeface="Gill Sans MT"/>
                <a:cs typeface="Gill Sans MT"/>
              </a:rPr>
              <a:t>.delete,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86" dirty="0">
                <a:solidFill>
                  <a:srgbClr val="AAAAAA"/>
                </a:solidFill>
                <a:latin typeface="Gill Sans MT"/>
                <a:cs typeface="Gill Sans MT"/>
              </a:rPr>
              <a:t>app</a:t>
            </a:r>
            <a:r>
              <a:rPr sz="2878" b="1" spc="86" dirty="0">
                <a:solidFill>
                  <a:srgbClr val="AAAAAA"/>
                </a:solidFill>
                <a:latin typeface="Gill Sans MT"/>
                <a:cs typeface="Gill Sans MT"/>
              </a:rPr>
              <a:t>.update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7359819" y="3141799"/>
            <a:ext cx="671670" cy="71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6763724" y="4168759"/>
            <a:ext cx="1842870" cy="478030"/>
          </a:xfrm>
          <a:prstGeom prst="rect">
            <a:avLst/>
          </a:prstGeom>
          <a:ln w="63500">
            <a:solidFill>
              <a:srgbClr val="FF26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65275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middleware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51321" y="5056469"/>
            <a:ext cx="1845046" cy="548292"/>
          </a:xfrm>
          <a:custGeom>
            <a:avLst/>
            <a:gdLst/>
            <a:ahLst/>
            <a:cxnLst/>
            <a:rect l="l" t="t" r="r" b="b"/>
            <a:pathLst>
              <a:path w="2692400" h="800100">
                <a:moveTo>
                  <a:pt x="0" y="0"/>
                </a:moveTo>
                <a:lnTo>
                  <a:pt x="2692400" y="0"/>
                </a:lnTo>
                <a:lnTo>
                  <a:pt x="26924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 txBox="1"/>
          <p:nvPr/>
        </p:nvSpPr>
        <p:spPr>
          <a:xfrm>
            <a:off x="6751321" y="5056470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13930">
              <a:spcBef>
                <a:spcPts val="274"/>
              </a:spcBef>
            </a:pPr>
            <a:r>
              <a:rPr sz="2878" spc="-17" dirty="0">
                <a:latin typeface="Gill Sans MT"/>
                <a:cs typeface="Gill Sans MT"/>
              </a:rPr>
              <a:t>route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7431" y="5909368"/>
            <a:ext cx="1845046" cy="47803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34812" rIns="0" bIns="0" rtlCol="0">
            <a:spAutoFit/>
          </a:bodyPr>
          <a:lstStyle/>
          <a:p>
            <a:pPr marL="586167">
              <a:spcBef>
                <a:spcPts val="274"/>
              </a:spcBef>
            </a:pPr>
            <a:r>
              <a:rPr sz="2878" spc="-14" dirty="0">
                <a:latin typeface="Gill Sans MT"/>
                <a:cs typeface="Gill Sans MT"/>
              </a:rPr>
              <a:t>view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27307" y="4738739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09" h="361315">
                <a:moveTo>
                  <a:pt x="1765" y="-19050"/>
                </a:moveTo>
                <a:lnTo>
                  <a:pt x="1765" y="379844"/>
                </a:lnTo>
              </a:path>
            </a:pathLst>
          </a:custGeom>
          <a:ln w="41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7671878" y="4943651"/>
            <a:ext cx="114880" cy="11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7723470" y="5587355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09" h="361315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668040" y="5792268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7723470" y="3838043"/>
            <a:ext cx="2611" cy="247602"/>
          </a:xfrm>
          <a:custGeom>
            <a:avLst/>
            <a:gdLst/>
            <a:ahLst/>
            <a:cxnLst/>
            <a:rect l="l" t="t" r="r" b="b"/>
            <a:pathLst>
              <a:path w="3809" h="361314">
                <a:moveTo>
                  <a:pt x="1758" y="-19050"/>
                </a:moveTo>
                <a:lnTo>
                  <a:pt x="1758" y="379844"/>
                </a:lnTo>
              </a:path>
            </a:pathLst>
          </a:custGeom>
          <a:ln w="4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7668040" y="4042956"/>
            <a:ext cx="114871" cy="11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211192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2213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3" dirty="0">
                <a:latin typeface="Gill Sans MT"/>
                <a:cs typeface="Gill Sans MT"/>
              </a:rPr>
              <a:t>Setting in</a:t>
            </a:r>
            <a:r>
              <a:rPr sz="2878" spc="-5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Express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41" dirty="0">
                <a:latin typeface="Gill Sans MT"/>
                <a:cs typeface="Gill Sans MT"/>
              </a:rPr>
              <a:t>app.</a:t>
            </a:r>
            <a:r>
              <a:rPr sz="2878" b="1" spc="41" dirty="0">
                <a:solidFill>
                  <a:srgbClr val="E32400"/>
                </a:solidFill>
                <a:latin typeface="Gill Sans MT"/>
                <a:cs typeface="Gill Sans MT"/>
              </a:rPr>
              <a:t>locals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260229" algn="r">
              <a:lnSpc>
                <a:spcPct val="100000"/>
              </a:lnSpc>
              <a:spcBef>
                <a:spcPts val="2590"/>
              </a:spcBef>
            </a:pPr>
            <a:r>
              <a:rPr sz="2878" dirty="0"/>
              <a:t>M</a:t>
            </a:r>
            <a:r>
              <a:rPr sz="2878" spc="-3" dirty="0"/>
              <a:t>i</a:t>
            </a:r>
            <a:r>
              <a:rPr sz="2878" spc="-31" dirty="0"/>
              <a:t>d</a:t>
            </a:r>
            <a:r>
              <a:rPr sz="2878" dirty="0"/>
              <a:t>d</a:t>
            </a:r>
            <a:r>
              <a:rPr sz="2878" spc="-3" dirty="0"/>
              <a:t>l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144498" y="3729153"/>
            <a:ext cx="1443125" cy="1174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4137815" y="4029510"/>
            <a:ext cx="1087881" cy="1087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 txBox="1"/>
          <p:nvPr/>
        </p:nvSpPr>
        <p:spPr>
          <a:xfrm>
            <a:off x="6418013" y="3620467"/>
            <a:ext cx="2288901" cy="1346522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4101" indent="-161882">
              <a:lnSpc>
                <a:spcPts val="3324"/>
              </a:lnSpc>
              <a:buSzPct val="122619"/>
              <a:buChar char="•"/>
              <a:tabLst>
                <a:tab pos="214537" algn="l"/>
              </a:tabLst>
            </a:pPr>
            <a:r>
              <a:rPr sz="2878" spc="-31" dirty="0">
                <a:latin typeface="Gill Sans MT"/>
                <a:cs typeface="Gill Sans MT"/>
              </a:rPr>
              <a:t>user-data</a:t>
            </a:r>
            <a:endParaRPr sz="2878">
              <a:latin typeface="Gill Sans MT"/>
              <a:cs typeface="Gill Sans MT"/>
            </a:endParaRPr>
          </a:p>
          <a:p>
            <a:pPr marL="214101" indent="-161882">
              <a:lnSpc>
                <a:spcPts val="3358"/>
              </a:lnSpc>
              <a:buSzPct val="122619"/>
              <a:buChar char="•"/>
              <a:tabLst>
                <a:tab pos="214537" algn="l"/>
              </a:tabLst>
            </a:pPr>
            <a:r>
              <a:rPr sz="2878" spc="-7" dirty="0">
                <a:latin typeface="Gill Sans MT"/>
                <a:cs typeface="Gill Sans MT"/>
              </a:rPr>
              <a:t>cargo-list</a:t>
            </a:r>
            <a:endParaRPr sz="2878">
              <a:latin typeface="Gill Sans MT"/>
              <a:cs typeface="Gill Sans MT"/>
            </a:endParaRPr>
          </a:p>
          <a:p>
            <a:pPr marL="214101" indent="-161882">
              <a:lnSpc>
                <a:spcPts val="3838"/>
              </a:lnSpc>
              <a:buSzPct val="122619"/>
              <a:buChar char="•"/>
              <a:tabLst>
                <a:tab pos="214537" algn="l"/>
              </a:tabLst>
            </a:pPr>
            <a:r>
              <a:rPr sz="2878" spc="-7" dirty="0">
                <a:latin typeface="Gill Sans MT"/>
                <a:cs typeface="Gill Sans MT"/>
              </a:rPr>
              <a:t>cache-store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9585" y="5082579"/>
            <a:ext cx="4557350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878" spc="-3" dirty="0">
                <a:solidFill>
                  <a:srgbClr val="929292"/>
                </a:solidFill>
                <a:latin typeface="Gill Sans MT"/>
                <a:cs typeface="Gill Sans MT"/>
              </a:rPr>
              <a:t>if those parameters </a:t>
            </a:r>
            <a:r>
              <a:rPr sz="2878" spc="-21" dirty="0">
                <a:solidFill>
                  <a:srgbClr val="929292"/>
                </a:solidFill>
                <a:latin typeface="Gill Sans MT"/>
                <a:cs typeface="Gill Sans MT"/>
              </a:rPr>
              <a:t>are</a:t>
            </a:r>
            <a:r>
              <a:rPr sz="2878" spc="-17" dirty="0">
                <a:solidFill>
                  <a:srgbClr val="929292"/>
                </a:solidFill>
                <a:latin typeface="Gill Sans MT"/>
                <a:cs typeface="Gill Sans MT"/>
              </a:rPr>
              <a:t> </a:t>
            </a:r>
            <a:r>
              <a:rPr sz="2878" spc="-3" dirty="0">
                <a:solidFill>
                  <a:srgbClr val="929292"/>
                </a:solidFill>
                <a:latin typeface="Gill Sans MT"/>
                <a:cs typeface="Gill Sans MT"/>
              </a:rPr>
              <a:t>default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534261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9828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-24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69" dirty="0">
                <a:latin typeface="Gill Sans MT"/>
                <a:cs typeface="Gill Sans MT"/>
              </a:rPr>
              <a:t>req.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params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154371" y="4229680"/>
            <a:ext cx="5883259" cy="957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3145667" y="3698794"/>
            <a:ext cx="3211424" cy="382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5887127" y="3698794"/>
            <a:ext cx="348122" cy="365528"/>
          </a:xfrm>
          <a:custGeom>
            <a:avLst/>
            <a:gdLst/>
            <a:ahLst/>
            <a:cxnLst/>
            <a:rect l="l" t="t" r="r" b="b"/>
            <a:pathLst>
              <a:path w="508000" h="533400">
                <a:moveTo>
                  <a:pt x="0" y="0"/>
                </a:moveTo>
                <a:lnTo>
                  <a:pt x="508000" y="0"/>
                </a:lnTo>
                <a:lnTo>
                  <a:pt x="508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608629" y="4247086"/>
            <a:ext cx="487371" cy="365528"/>
          </a:xfrm>
          <a:custGeom>
            <a:avLst/>
            <a:gdLst/>
            <a:ahLst/>
            <a:cxnLst/>
            <a:rect l="l" t="t" r="r" b="b"/>
            <a:pathLst>
              <a:path w="711200" h="533400">
                <a:moveTo>
                  <a:pt x="0" y="0"/>
                </a:moveTo>
                <a:lnTo>
                  <a:pt x="711200" y="0"/>
                </a:lnTo>
                <a:lnTo>
                  <a:pt x="711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/>
          <p:nvPr/>
        </p:nvSpPr>
        <p:spPr>
          <a:xfrm>
            <a:off x="6209139" y="4525584"/>
            <a:ext cx="487371" cy="365528"/>
          </a:xfrm>
          <a:custGeom>
            <a:avLst/>
            <a:gdLst/>
            <a:ahLst/>
            <a:cxnLst/>
            <a:rect l="l" t="t" r="r" b="b"/>
            <a:pathLst>
              <a:path w="711200" h="533400">
                <a:moveTo>
                  <a:pt x="0" y="0"/>
                </a:moveTo>
                <a:lnTo>
                  <a:pt x="711200" y="0"/>
                </a:lnTo>
                <a:lnTo>
                  <a:pt x="711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object 10"/>
          <p:cNvSpPr txBox="1"/>
          <p:nvPr/>
        </p:nvSpPr>
        <p:spPr>
          <a:xfrm>
            <a:off x="3206180" y="5369779"/>
            <a:ext cx="759776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467" spc="-3" dirty="0">
                <a:latin typeface="Gill Sans MT"/>
                <a:cs typeface="Gill Sans MT"/>
              </a:rPr>
              <a:t>id </a:t>
            </a:r>
            <a:r>
              <a:rPr sz="2467" dirty="0">
                <a:latin typeface="Gill Sans MT"/>
                <a:cs typeface="Gill Sans MT"/>
              </a:rPr>
              <a:t>=</a:t>
            </a:r>
            <a:r>
              <a:rPr sz="2467" spc="-62" dirty="0">
                <a:latin typeface="Gill Sans MT"/>
                <a:cs typeface="Gill Sans MT"/>
              </a:rPr>
              <a:t> </a:t>
            </a:r>
            <a:r>
              <a:rPr sz="2467" dirty="0">
                <a:latin typeface="Gill Sans MT"/>
                <a:cs typeface="Gill Sans MT"/>
              </a:rPr>
              <a:t>3</a:t>
            </a:r>
            <a:endParaRPr sz="2467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96545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Why Node.js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0" name="Shape 70" descr="Javascript-me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400" y="1352534"/>
            <a:ext cx="5461000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887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9828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-24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2" dirty="0">
                <a:latin typeface="Gill Sans MT"/>
                <a:cs typeface="Gill Sans MT"/>
              </a:rPr>
              <a:t>req.</a:t>
            </a:r>
            <a:r>
              <a:rPr sz="2878" b="1" spc="72" dirty="0">
                <a:solidFill>
                  <a:srgbClr val="E32400"/>
                </a:solidFill>
                <a:latin typeface="Gill Sans MT"/>
                <a:cs typeface="Gill Sans MT"/>
              </a:rPr>
              <a:t>query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 txBox="1"/>
          <p:nvPr/>
        </p:nvSpPr>
        <p:spPr>
          <a:xfrm>
            <a:off x="3181358" y="5578652"/>
            <a:ext cx="1314160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467" spc="-3" dirty="0">
                <a:latin typeface="Gill Sans MT"/>
                <a:cs typeface="Gill Sans MT"/>
              </a:rPr>
              <a:t>getId </a:t>
            </a:r>
            <a:r>
              <a:rPr sz="2467" dirty="0">
                <a:latin typeface="Gill Sans MT"/>
                <a:cs typeface="Gill Sans MT"/>
              </a:rPr>
              <a:t>=</a:t>
            </a:r>
            <a:r>
              <a:rPr sz="2467" spc="-58" dirty="0">
                <a:latin typeface="Gill Sans MT"/>
                <a:cs typeface="Gill Sans MT"/>
              </a:rPr>
              <a:t> </a:t>
            </a:r>
            <a:r>
              <a:rPr sz="2467" dirty="0">
                <a:latin typeface="Gill Sans MT"/>
                <a:cs typeface="Gill Sans MT"/>
              </a:rPr>
              <a:t>30</a:t>
            </a:r>
            <a:endParaRPr sz="2467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8261" y="3663982"/>
            <a:ext cx="5291452" cy="382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78764" y="3690091"/>
            <a:ext cx="609213" cy="365528"/>
          </a:xfrm>
          <a:custGeom>
            <a:avLst/>
            <a:gdLst/>
            <a:ahLst/>
            <a:cxnLst/>
            <a:rect l="l" t="t" r="r" b="b"/>
            <a:pathLst>
              <a:path w="889000" h="533400">
                <a:moveTo>
                  <a:pt x="0" y="0"/>
                </a:moveTo>
                <a:lnTo>
                  <a:pt x="889000" y="0"/>
                </a:lnTo>
                <a:lnTo>
                  <a:pt x="889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3145667" y="4247086"/>
            <a:ext cx="5691792" cy="1148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/>
          <p:nvPr/>
        </p:nvSpPr>
        <p:spPr>
          <a:xfrm>
            <a:off x="6226545" y="4821487"/>
            <a:ext cx="487371" cy="295904"/>
          </a:xfrm>
          <a:custGeom>
            <a:avLst/>
            <a:gdLst/>
            <a:ahLst/>
            <a:cxnLst/>
            <a:rect l="l" t="t" r="r" b="b"/>
            <a:pathLst>
              <a:path w="711200" h="431800">
                <a:moveTo>
                  <a:pt x="0" y="0"/>
                </a:moveTo>
                <a:lnTo>
                  <a:pt x="711200" y="0"/>
                </a:lnTo>
                <a:lnTo>
                  <a:pt x="7112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object 10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892476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9828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-24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69" dirty="0">
                <a:latin typeface="Gill Sans MT"/>
                <a:cs typeface="Gill Sans MT"/>
              </a:rPr>
              <a:t>req.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body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180480" y="3437703"/>
            <a:ext cx="5848447" cy="1375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5338835" y="4281898"/>
            <a:ext cx="1496924" cy="295904"/>
          </a:xfrm>
          <a:custGeom>
            <a:avLst/>
            <a:gdLst/>
            <a:ahLst/>
            <a:cxnLst/>
            <a:rect l="l" t="t" r="r" b="b"/>
            <a:pathLst>
              <a:path w="2184400" h="431800">
                <a:moveTo>
                  <a:pt x="0" y="0"/>
                </a:moveTo>
                <a:lnTo>
                  <a:pt x="2184400" y="0"/>
                </a:lnTo>
                <a:lnTo>
                  <a:pt x="21844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3223995" y="3455109"/>
            <a:ext cx="1113990" cy="348122"/>
          </a:xfrm>
          <a:custGeom>
            <a:avLst/>
            <a:gdLst/>
            <a:ahLst/>
            <a:cxnLst/>
            <a:rect l="l" t="t" r="r" b="b"/>
            <a:pathLst>
              <a:path w="1625600" h="508000">
                <a:moveTo>
                  <a:pt x="0" y="0"/>
                </a:moveTo>
                <a:lnTo>
                  <a:pt x="1625600" y="0"/>
                </a:lnTo>
                <a:lnTo>
                  <a:pt x="1625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820475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9828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-24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69" dirty="0">
                <a:latin typeface="Gill Sans MT"/>
                <a:cs typeface="Gill Sans MT"/>
              </a:rPr>
              <a:t>req.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body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467680" y="3272345"/>
            <a:ext cx="4847596" cy="324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537940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80028"/>
            <a:ext cx="309828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-24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5" dirty="0">
                <a:latin typeface="Gill Sans MT"/>
                <a:cs typeface="Gill Sans MT"/>
              </a:rPr>
              <a:t>req.</a:t>
            </a:r>
            <a:r>
              <a:rPr sz="2878" b="1" spc="55" dirty="0">
                <a:solidFill>
                  <a:srgbClr val="E32400"/>
                </a:solidFill>
                <a:latin typeface="Gill Sans MT"/>
                <a:cs typeface="Gill Sans MT"/>
              </a:rPr>
              <a:t>files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467680" y="3481218"/>
            <a:ext cx="4978142" cy="1888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6946564" y="4223675"/>
            <a:ext cx="1838688" cy="17587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059161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0" y="2410744"/>
            <a:ext cx="4782324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get</a:t>
            </a:r>
            <a:r>
              <a:rPr sz="2878" spc="3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cookie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  <a:tab pos="3661047" algn="l"/>
              </a:tabLst>
            </a:pPr>
            <a:r>
              <a:rPr sz="2878" spc="75" dirty="0">
                <a:latin typeface="Gill Sans MT"/>
                <a:cs typeface="Gill Sans MT"/>
              </a:rPr>
              <a:t>req.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cookies</a:t>
            </a:r>
            <a:r>
              <a:rPr sz="2878" b="1" spc="55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14" dirty="0">
                <a:latin typeface="Gill Sans MT"/>
                <a:cs typeface="Gill Sans MT"/>
              </a:rPr>
              <a:t>(read	</a:t>
            </a:r>
            <a:r>
              <a:rPr sz="2878" spc="-3" dirty="0">
                <a:latin typeface="Gill Sans MT"/>
                <a:cs typeface="Gill Sans MT"/>
              </a:rPr>
              <a:t>cookie)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155789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Reques</a:t>
            </a:r>
            <a:r>
              <a:rPr sz="2878" dirty="0"/>
              <a:t>t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4451125" y="3907667"/>
            <a:ext cx="1958185" cy="181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831245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158355"/>
            <a:ext cx="6786200" cy="3640680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about HEADER 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(read</a:t>
            </a:r>
            <a:r>
              <a:rPr sz="2878" b="1" spc="62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b="1" spc="113" dirty="0">
                <a:solidFill>
                  <a:srgbClr val="E32400"/>
                </a:solidFill>
                <a:latin typeface="Gill Sans MT"/>
                <a:cs typeface="Gill Sans MT"/>
              </a:rPr>
              <a:t>only)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0" dirty="0">
                <a:latin typeface="Gill Sans MT"/>
                <a:cs typeface="Gill Sans MT"/>
              </a:rPr>
              <a:t>req.get,</a:t>
            </a:r>
            <a:r>
              <a:rPr sz="2878" spc="-291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req.header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4" dirty="0">
                <a:latin typeface="Gill Sans MT"/>
                <a:cs typeface="Gill Sans MT"/>
              </a:rPr>
              <a:t>req.is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24" dirty="0">
                <a:latin typeface="Gill Sans MT"/>
                <a:cs typeface="Gill Sans MT"/>
              </a:rPr>
              <a:t>req.ip,</a:t>
            </a:r>
            <a:r>
              <a:rPr sz="2878" spc="-295" dirty="0">
                <a:latin typeface="Gill Sans MT"/>
                <a:cs typeface="Gill Sans MT"/>
              </a:rPr>
              <a:t> </a:t>
            </a:r>
            <a:r>
              <a:rPr sz="2878" spc="-10" dirty="0">
                <a:latin typeface="Gill Sans MT"/>
                <a:cs typeface="Gill Sans MT"/>
              </a:rPr>
              <a:t>req.ips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0" dirty="0">
                <a:latin typeface="Gill Sans MT"/>
                <a:cs typeface="Gill Sans MT"/>
              </a:rPr>
              <a:t>req.host</a:t>
            </a:r>
            <a:r>
              <a:rPr sz="2878" spc="-7" dirty="0">
                <a:latin typeface="Gill Sans MT"/>
                <a:cs typeface="Gill Sans MT"/>
              </a:rPr>
              <a:t> (req.subdomains)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4" dirty="0">
                <a:latin typeface="Gill Sans MT"/>
                <a:cs typeface="Gill Sans MT"/>
              </a:rPr>
              <a:t>req.protocol, (req.secure</a:t>
            </a:r>
            <a:r>
              <a:rPr sz="2878" spc="-610" dirty="0">
                <a:latin typeface="Gill Sans MT"/>
                <a:cs typeface="Gill Sans MT"/>
              </a:rPr>
              <a:t> </a:t>
            </a:r>
            <a:r>
              <a:rPr sz="1645" spc="-3" dirty="0">
                <a:latin typeface="Gill Sans MT"/>
                <a:cs typeface="Gill Sans MT"/>
              </a:rPr>
              <a:t>-&gt; 'https' </a:t>
            </a:r>
            <a:r>
              <a:rPr sz="1645" dirty="0">
                <a:latin typeface="Gill Sans MT"/>
                <a:cs typeface="Gill Sans MT"/>
              </a:rPr>
              <a:t>== </a:t>
            </a:r>
            <a:r>
              <a:rPr sz="1645" spc="-7" dirty="0">
                <a:latin typeface="Gill Sans MT"/>
                <a:cs typeface="Gill Sans MT"/>
              </a:rPr>
              <a:t>req.protocol;</a:t>
            </a:r>
            <a:r>
              <a:rPr sz="2878" spc="-7" dirty="0">
                <a:latin typeface="Gill Sans MT"/>
                <a:cs typeface="Gill Sans MT"/>
              </a:rPr>
              <a:t>)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/>
          <p:nvPr/>
        </p:nvSpPr>
        <p:spPr>
          <a:xfrm>
            <a:off x="2519048" y="304607"/>
            <a:ext cx="5918071" cy="128246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89">
              <a:latin typeface="Times New Roman"/>
              <a:cs typeface="Times New Roman"/>
            </a:endParaRPr>
          </a:p>
          <a:p>
            <a:pPr marR="155789" algn="r">
              <a:spcBef>
                <a:spcPts val="2590"/>
              </a:spcBef>
            </a:pPr>
            <a:r>
              <a:rPr sz="2878" spc="-3" dirty="0">
                <a:latin typeface="Gill Sans MT"/>
                <a:cs typeface="Gill Sans MT"/>
              </a:rPr>
              <a:t>Reques</a:t>
            </a:r>
            <a:r>
              <a:rPr sz="2878" dirty="0">
                <a:latin typeface="Gill Sans MT"/>
                <a:cs typeface="Gill Sans MT"/>
              </a:rPr>
              <a:t>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370314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01701"/>
            <a:ext cx="5430265" cy="1099728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about HEADER 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(read</a:t>
            </a:r>
            <a:r>
              <a:rPr sz="2878" b="1" spc="34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b="1" spc="113" dirty="0">
                <a:solidFill>
                  <a:srgbClr val="E32400"/>
                </a:solidFill>
                <a:latin typeface="Gill Sans MT"/>
                <a:cs typeface="Gill Sans MT"/>
              </a:rPr>
              <a:t>only)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0" dirty="0">
                <a:latin typeface="Gill Sans MT"/>
                <a:cs typeface="Gill Sans MT"/>
              </a:rPr>
              <a:t>req.xhr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/>
          <p:nvPr/>
        </p:nvSpPr>
        <p:spPr>
          <a:xfrm>
            <a:off x="2519048" y="304607"/>
            <a:ext cx="5918071" cy="128246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89">
              <a:latin typeface="Times New Roman"/>
              <a:cs typeface="Times New Roman"/>
            </a:endParaRPr>
          </a:p>
          <a:p>
            <a:pPr marR="155789" algn="r">
              <a:spcBef>
                <a:spcPts val="2590"/>
              </a:spcBef>
            </a:pPr>
            <a:r>
              <a:rPr sz="2878" spc="-3" dirty="0">
                <a:latin typeface="Gill Sans MT"/>
                <a:cs typeface="Gill Sans MT"/>
              </a:rPr>
              <a:t>Reques</a:t>
            </a:r>
            <a:r>
              <a:rPr sz="2878" dirty="0">
                <a:latin typeface="Gill Sans MT"/>
                <a:cs typeface="Gill Sans MT"/>
              </a:rPr>
              <a:t>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1196" y="3350673"/>
            <a:ext cx="4455959" cy="1044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256633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01701"/>
            <a:ext cx="5430265" cy="1099728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about HEADER 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(read</a:t>
            </a:r>
            <a:r>
              <a:rPr sz="2878" b="1" spc="34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b="1" spc="113" dirty="0">
                <a:solidFill>
                  <a:srgbClr val="E32400"/>
                </a:solidFill>
                <a:latin typeface="Gill Sans MT"/>
                <a:cs typeface="Gill Sans MT"/>
              </a:rPr>
              <a:t>only)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0" dirty="0">
                <a:latin typeface="Gill Sans MT"/>
                <a:cs typeface="Gill Sans MT"/>
              </a:rPr>
              <a:t>req.xhr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/>
          <p:nvPr/>
        </p:nvSpPr>
        <p:spPr>
          <a:xfrm>
            <a:off x="2519048" y="304607"/>
            <a:ext cx="5918071" cy="128246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89">
              <a:latin typeface="Times New Roman"/>
              <a:cs typeface="Times New Roman"/>
            </a:endParaRPr>
          </a:p>
          <a:p>
            <a:pPr marR="155789" algn="r">
              <a:spcBef>
                <a:spcPts val="2590"/>
              </a:spcBef>
            </a:pPr>
            <a:r>
              <a:rPr sz="2878" spc="-3" dirty="0">
                <a:latin typeface="Gill Sans MT"/>
                <a:cs typeface="Gill Sans MT"/>
              </a:rPr>
              <a:t>Reques</a:t>
            </a:r>
            <a:r>
              <a:rPr sz="2878" dirty="0">
                <a:latin typeface="Gill Sans MT"/>
                <a:cs typeface="Gill Sans MT"/>
              </a:rPr>
              <a:t>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1196" y="3350673"/>
            <a:ext cx="4455959" cy="1044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3573661" y="4751986"/>
            <a:ext cx="4326505" cy="1360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879705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01701"/>
            <a:ext cx="5430265" cy="1099728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req </a:t>
            </a:r>
            <a:r>
              <a:rPr sz="2878" spc="-3" dirty="0">
                <a:latin typeface="Gill Sans MT"/>
                <a:cs typeface="Gill Sans MT"/>
              </a:rPr>
              <a:t>about HEADER </a:t>
            </a:r>
            <a:r>
              <a:rPr sz="2878" b="1" spc="75" dirty="0">
                <a:solidFill>
                  <a:srgbClr val="E32400"/>
                </a:solidFill>
                <a:latin typeface="Gill Sans MT"/>
                <a:cs typeface="Gill Sans MT"/>
              </a:rPr>
              <a:t>(read</a:t>
            </a:r>
            <a:r>
              <a:rPr sz="2878" b="1" spc="34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b="1" spc="113" dirty="0">
                <a:solidFill>
                  <a:srgbClr val="E32400"/>
                </a:solidFill>
                <a:latin typeface="Gill Sans MT"/>
                <a:cs typeface="Gill Sans MT"/>
              </a:rPr>
              <a:t>only)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617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-10" dirty="0">
                <a:latin typeface="Gill Sans MT"/>
                <a:cs typeface="Gill Sans MT"/>
              </a:rPr>
              <a:t>req.xhr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/>
          <p:nvPr/>
        </p:nvSpPr>
        <p:spPr>
          <a:xfrm>
            <a:off x="2519048" y="304607"/>
            <a:ext cx="5918071" cy="128246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89">
              <a:latin typeface="Times New Roman"/>
              <a:cs typeface="Times New Roman"/>
            </a:endParaRPr>
          </a:p>
          <a:p>
            <a:pPr marR="155789" algn="r">
              <a:spcBef>
                <a:spcPts val="2590"/>
              </a:spcBef>
            </a:pPr>
            <a:r>
              <a:rPr sz="2878" spc="-3" dirty="0">
                <a:latin typeface="Gill Sans MT"/>
                <a:cs typeface="Gill Sans MT"/>
              </a:rPr>
              <a:t>Reques</a:t>
            </a:r>
            <a:r>
              <a:rPr sz="2878" dirty="0">
                <a:latin typeface="Gill Sans MT"/>
                <a:cs typeface="Gill Sans MT"/>
              </a:rPr>
              <a:t>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1571" y="3663982"/>
            <a:ext cx="4455959" cy="1044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3458977" y="3429000"/>
            <a:ext cx="3481218" cy="2889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574642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2982" y="2109579"/>
            <a:ext cx="3726644" cy="2381232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341605">
              <a:lnSpc>
                <a:spcPts val="6778"/>
              </a:lnSpc>
              <a:spcBef>
                <a:spcPts val="69"/>
              </a:spcBef>
            </a:pPr>
            <a:r>
              <a:rPr sz="5757" spc="-3" dirty="0">
                <a:solidFill>
                  <a:srgbClr val="C4BC00"/>
                </a:solidFill>
              </a:rPr>
              <a:t>Request</a:t>
            </a:r>
            <a:r>
              <a:rPr sz="5757" spc="-24" dirty="0">
                <a:solidFill>
                  <a:srgbClr val="C4BC00"/>
                </a:solidFill>
              </a:rPr>
              <a:t> </a:t>
            </a:r>
            <a:r>
              <a:rPr sz="5757" spc="-7" dirty="0"/>
              <a:t>is</a:t>
            </a:r>
            <a:endParaRPr sz="5757"/>
          </a:p>
          <a:p>
            <a:pPr marL="8703" marR="3481" indent="444739">
              <a:lnSpc>
                <a:spcPts val="5688"/>
              </a:lnSpc>
              <a:spcBef>
                <a:spcPts val="254"/>
              </a:spcBef>
            </a:pPr>
            <a:r>
              <a:rPr sz="4934" spc="-3" dirty="0"/>
              <a:t>READ </a:t>
            </a:r>
            <a:r>
              <a:rPr sz="4934" spc="-14" dirty="0"/>
              <a:t>only  </a:t>
            </a:r>
            <a:r>
              <a:rPr sz="4934" spc="-3" dirty="0"/>
              <a:t>in</a:t>
            </a:r>
            <a:r>
              <a:rPr sz="4934" spc="-45" dirty="0"/>
              <a:t> </a:t>
            </a:r>
            <a:r>
              <a:rPr sz="4934" b="1" spc="192" dirty="0">
                <a:solidFill>
                  <a:srgbClr val="669C34"/>
                </a:solidFill>
                <a:latin typeface="Gill Sans MT"/>
                <a:cs typeface="Gill Sans MT"/>
              </a:rPr>
              <a:t>ExpressJS</a:t>
            </a:r>
            <a:endParaRPr sz="4934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5533" y="1201020"/>
            <a:ext cx="2019107" cy="1723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78615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33" y="7377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852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36513"/>
            <a:ext cx="4941589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about</a:t>
            </a:r>
            <a:r>
              <a:rPr sz="2878" spc="3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HEADER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86" dirty="0">
                <a:latin typeface="Gill Sans MT"/>
                <a:cs typeface="Gill Sans MT"/>
              </a:rPr>
              <a:t>res</a:t>
            </a:r>
            <a:r>
              <a:rPr sz="2878" spc="86" dirty="0">
                <a:solidFill>
                  <a:srgbClr val="E32400"/>
                </a:solidFill>
                <a:latin typeface="Gill Sans MT"/>
                <a:cs typeface="Gill Sans MT"/>
              </a:rPr>
              <a:t>.</a:t>
            </a:r>
            <a:r>
              <a:rPr sz="2878" b="1" spc="86" dirty="0">
                <a:solidFill>
                  <a:srgbClr val="E32400"/>
                </a:solidFill>
                <a:latin typeface="Gill Sans MT"/>
                <a:cs typeface="Gill Sans MT"/>
              </a:rPr>
              <a:t>status</a:t>
            </a:r>
            <a:r>
              <a:rPr sz="2878" b="1" spc="-51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7" dirty="0">
                <a:latin typeface="Gill Sans MT"/>
                <a:cs typeface="Gill Sans MT"/>
              </a:rPr>
              <a:t>(res.statusCode)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4398906" y="3611764"/>
            <a:ext cx="2645726" cy="1871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4868870" y="5522083"/>
            <a:ext cx="1699705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878" spc="-3" dirty="0">
                <a:solidFill>
                  <a:srgbClr val="E32400"/>
                </a:solidFill>
                <a:latin typeface="Gill Sans MT"/>
                <a:cs typeface="Gill Sans MT"/>
              </a:rPr>
              <a:t>(code</a:t>
            </a:r>
            <a:r>
              <a:rPr sz="2878" spc="-51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7" dirty="0">
                <a:solidFill>
                  <a:srgbClr val="E32400"/>
                </a:solidFill>
                <a:latin typeface="Gill Sans MT"/>
                <a:cs typeface="Gill Sans MT"/>
              </a:rPr>
              <a:t>only)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511149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36513"/>
            <a:ext cx="3463812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about</a:t>
            </a:r>
            <a:r>
              <a:rPr sz="2878" spc="-17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HEADER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2" dirty="0">
                <a:latin typeface="Gill Sans MT"/>
                <a:cs typeface="Gill Sans MT"/>
              </a:rPr>
              <a:t>res</a:t>
            </a:r>
            <a:r>
              <a:rPr sz="2878" spc="72" dirty="0">
                <a:solidFill>
                  <a:srgbClr val="E32400"/>
                </a:solidFill>
                <a:latin typeface="Gill Sans MT"/>
                <a:cs typeface="Gill Sans MT"/>
              </a:rPr>
              <a:t>.</a:t>
            </a:r>
            <a:r>
              <a:rPr sz="2878" b="1" spc="72" dirty="0">
                <a:solidFill>
                  <a:srgbClr val="E32400"/>
                </a:solidFill>
                <a:latin typeface="Gill Sans MT"/>
                <a:cs typeface="Gill Sans MT"/>
              </a:rPr>
              <a:t>clearCookie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5004787" y="3553520"/>
            <a:ext cx="2141247" cy="2305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749348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58186"/>
            <a:ext cx="3781909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about HEADER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45" dirty="0">
                <a:latin typeface="Gill Sans MT"/>
                <a:cs typeface="Gill Sans MT"/>
              </a:rPr>
              <a:t>res.</a:t>
            </a:r>
            <a:r>
              <a:rPr sz="2878" b="1" spc="45" dirty="0">
                <a:solidFill>
                  <a:srgbClr val="E32400"/>
                </a:solidFill>
                <a:latin typeface="Gill Sans MT"/>
                <a:cs typeface="Gill Sans MT"/>
              </a:rPr>
              <a:t>set</a:t>
            </a:r>
            <a:r>
              <a:rPr sz="2878" spc="45" dirty="0">
                <a:latin typeface="Gill Sans MT"/>
                <a:cs typeface="Gill Sans MT"/>
              </a:rPr>
              <a:t>,</a:t>
            </a:r>
            <a:r>
              <a:rPr sz="2878" spc="-326" dirty="0">
                <a:latin typeface="Gill Sans MT"/>
                <a:cs typeface="Gill Sans MT"/>
              </a:rPr>
              <a:t> </a:t>
            </a:r>
            <a:r>
              <a:rPr sz="2878" spc="69" dirty="0">
                <a:latin typeface="Gill Sans MT"/>
                <a:cs typeface="Gill Sans MT"/>
              </a:rPr>
              <a:t>res.</a:t>
            </a:r>
            <a:r>
              <a:rPr sz="2878" b="1" spc="69" dirty="0">
                <a:solidFill>
                  <a:srgbClr val="E32400"/>
                </a:solidFill>
                <a:latin typeface="Gill Sans MT"/>
                <a:cs typeface="Gill Sans MT"/>
              </a:rPr>
              <a:t>header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4529452" y="3341970"/>
            <a:ext cx="3133096" cy="3046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93628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2036513"/>
            <a:ext cx="5677432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about</a:t>
            </a:r>
            <a:r>
              <a:rPr sz="2878" spc="7" dirty="0"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parameters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  <a:tab pos="3990032" algn="l"/>
                <a:tab pos="4312490" algn="l"/>
              </a:tabLst>
            </a:pPr>
            <a:r>
              <a:rPr sz="2878" spc="51" dirty="0">
                <a:latin typeface="Gill Sans MT"/>
                <a:cs typeface="Gill Sans MT"/>
              </a:rPr>
              <a:t>res</a:t>
            </a:r>
            <a:r>
              <a:rPr sz="2878" spc="51" dirty="0">
                <a:solidFill>
                  <a:srgbClr val="E32400"/>
                </a:solidFill>
                <a:latin typeface="Gill Sans MT"/>
                <a:cs typeface="Gill Sans MT"/>
              </a:rPr>
              <a:t>.</a:t>
            </a:r>
            <a:r>
              <a:rPr sz="2878" b="1" spc="51" dirty="0">
                <a:solidFill>
                  <a:srgbClr val="E32400"/>
                </a:solidFill>
                <a:latin typeface="Gill Sans MT"/>
                <a:cs typeface="Gill Sans MT"/>
              </a:rPr>
              <a:t>locals</a:t>
            </a:r>
            <a:r>
              <a:rPr sz="2878" b="1" spc="10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14" dirty="0">
                <a:latin typeface="Gill Sans MT"/>
                <a:cs typeface="Gill Sans MT"/>
              </a:rPr>
              <a:t>(app.locals	</a:t>
            </a:r>
            <a:r>
              <a:rPr sz="2878" spc="-3" dirty="0">
                <a:latin typeface="Gill Sans MT"/>
                <a:cs typeface="Gill Sans MT"/>
              </a:rPr>
              <a:t>is	</a:t>
            </a:r>
            <a:r>
              <a:rPr sz="2878" spc="-14" dirty="0">
                <a:latin typeface="Gill Sans MT"/>
                <a:cs typeface="Gill Sans MT"/>
              </a:rPr>
              <a:t>different)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 txBox="1"/>
          <p:nvPr/>
        </p:nvSpPr>
        <p:spPr>
          <a:xfrm>
            <a:off x="3911536" y="5522083"/>
            <a:ext cx="4349347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  <a:tabLst>
                <a:tab pos="1692794" algn="l"/>
                <a:tab pos="2415604" algn="l"/>
              </a:tabLst>
            </a:pPr>
            <a:r>
              <a:rPr sz="2878" spc="-10" dirty="0">
                <a:solidFill>
                  <a:srgbClr val="E32400"/>
                </a:solidFill>
                <a:latin typeface="Gill Sans MT"/>
                <a:cs typeface="Gill Sans MT"/>
              </a:rPr>
              <a:t>life</a:t>
            </a:r>
            <a:r>
              <a:rPr sz="2878" spc="-3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dirty="0">
                <a:solidFill>
                  <a:srgbClr val="E32400"/>
                </a:solidFill>
                <a:latin typeface="Gill Sans MT"/>
                <a:cs typeface="Gill Sans MT"/>
              </a:rPr>
              <a:t>cycle</a:t>
            </a:r>
            <a:r>
              <a:rPr sz="2878" spc="-3" dirty="0">
                <a:solidFill>
                  <a:srgbClr val="E32400"/>
                </a:solidFill>
                <a:latin typeface="Gill Sans MT"/>
                <a:cs typeface="Gill Sans MT"/>
              </a:rPr>
              <a:t> </a:t>
            </a:r>
            <a:r>
              <a:rPr sz="2878" spc="-3" dirty="0">
                <a:latin typeface="Gill Sans MT"/>
                <a:cs typeface="Gill Sans MT"/>
              </a:rPr>
              <a:t>is	</a:t>
            </a:r>
            <a:r>
              <a:rPr sz="2878" spc="-7" dirty="0">
                <a:latin typeface="Gill Sans MT"/>
                <a:cs typeface="Gill Sans MT"/>
              </a:rPr>
              <a:t>only	</a:t>
            </a:r>
            <a:r>
              <a:rPr sz="2878" spc="-3" dirty="0">
                <a:latin typeface="Gill Sans MT"/>
                <a:cs typeface="Gill Sans MT"/>
              </a:rPr>
              <a:t>in </a:t>
            </a:r>
            <a:r>
              <a:rPr sz="2878" dirty="0">
                <a:latin typeface="Gill Sans MT"/>
                <a:cs typeface="Gill Sans MT"/>
              </a:rPr>
              <a:t>url</a:t>
            </a:r>
            <a:r>
              <a:rPr sz="2878" spc="-65" dirty="0">
                <a:latin typeface="Gill Sans MT"/>
                <a:cs typeface="Gill Sans MT"/>
              </a:rPr>
              <a:t> </a:t>
            </a:r>
            <a:r>
              <a:rPr sz="2878" dirty="0">
                <a:latin typeface="Gill Sans MT"/>
                <a:cs typeface="Gill Sans MT"/>
              </a:rPr>
              <a:t>period.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1089" y="3524733"/>
            <a:ext cx="1183614" cy="1810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652657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58186"/>
            <a:ext cx="286678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client</a:t>
            </a:r>
            <a:r>
              <a:rPr sz="2878" spc="-34" dirty="0">
                <a:latin typeface="Gill Sans MT"/>
                <a:cs typeface="Gill Sans MT"/>
              </a:rPr>
              <a:t> </a:t>
            </a:r>
            <a:r>
              <a:rPr sz="2878" spc="-14" dirty="0">
                <a:latin typeface="Gill Sans MT"/>
                <a:cs typeface="Gill Sans MT"/>
              </a:rPr>
              <a:t>render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1" dirty="0">
                <a:latin typeface="Gill Sans MT"/>
                <a:cs typeface="Gill Sans MT"/>
              </a:rPr>
              <a:t>res.</a:t>
            </a:r>
            <a:r>
              <a:rPr sz="2878" b="1" spc="51" dirty="0">
                <a:solidFill>
                  <a:srgbClr val="E32400"/>
                </a:solidFill>
                <a:latin typeface="Gill Sans MT"/>
                <a:cs typeface="Gill Sans MT"/>
              </a:rPr>
              <a:t>redirect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7036304" y="3724867"/>
            <a:ext cx="1598758" cy="1705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3076043" y="3524734"/>
            <a:ext cx="3481218" cy="2541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656624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58186"/>
            <a:ext cx="3541269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client</a:t>
            </a:r>
            <a:r>
              <a:rPr sz="2878" dirty="0">
                <a:latin typeface="Gill Sans MT"/>
                <a:cs typeface="Gill Sans MT"/>
              </a:rPr>
              <a:t> </a:t>
            </a:r>
            <a:r>
              <a:rPr sz="2878" spc="-14" dirty="0">
                <a:latin typeface="Gill Sans MT"/>
                <a:cs typeface="Gill Sans MT"/>
              </a:rPr>
              <a:t>render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1" dirty="0">
                <a:latin typeface="Gill Sans MT"/>
                <a:cs typeface="Gill Sans MT"/>
              </a:rPr>
              <a:t>res.</a:t>
            </a:r>
            <a:r>
              <a:rPr sz="2878" b="1" spc="51" dirty="0">
                <a:solidFill>
                  <a:srgbClr val="E32400"/>
                </a:solidFill>
                <a:latin typeface="Gill Sans MT"/>
                <a:cs typeface="Gill Sans MT"/>
              </a:rPr>
              <a:t>json</a:t>
            </a:r>
            <a:r>
              <a:rPr sz="2878" spc="51" dirty="0">
                <a:latin typeface="Gill Sans MT"/>
                <a:cs typeface="Gill Sans MT"/>
              </a:rPr>
              <a:t>,</a:t>
            </a:r>
            <a:r>
              <a:rPr sz="2878" spc="-322" dirty="0">
                <a:latin typeface="Gill Sans MT"/>
                <a:cs typeface="Gill Sans MT"/>
              </a:rPr>
              <a:t> </a:t>
            </a:r>
            <a:r>
              <a:rPr sz="2878" spc="62" dirty="0">
                <a:latin typeface="Gill Sans MT"/>
                <a:cs typeface="Gill Sans MT"/>
              </a:rPr>
              <a:t>res.</a:t>
            </a:r>
            <a:r>
              <a:rPr sz="2878" b="1" spc="62" dirty="0">
                <a:solidFill>
                  <a:srgbClr val="E32400"/>
                </a:solidFill>
                <a:latin typeface="Gill Sans MT"/>
                <a:cs typeface="Gill Sans MT"/>
              </a:rPr>
              <a:t>send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4982010" y="3080878"/>
            <a:ext cx="2227980" cy="3002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4181556" y="5700495"/>
            <a:ext cx="3821943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878" spc="-3" dirty="0">
                <a:solidFill>
                  <a:srgbClr val="7A7A7A"/>
                </a:solidFill>
                <a:latin typeface="Gill Sans MT"/>
                <a:cs typeface="Gill Sans MT"/>
              </a:rPr>
              <a:t>HEADER:</a:t>
            </a:r>
            <a:r>
              <a:rPr sz="2878" spc="-336" dirty="0">
                <a:solidFill>
                  <a:srgbClr val="7A7A7A"/>
                </a:solidFill>
                <a:latin typeface="Gill Sans MT"/>
                <a:cs typeface="Gill Sans MT"/>
              </a:rPr>
              <a:t> </a:t>
            </a:r>
            <a:r>
              <a:rPr sz="2878" spc="-3" dirty="0">
                <a:solidFill>
                  <a:srgbClr val="7A7A7A"/>
                </a:solidFill>
                <a:latin typeface="Gill Sans MT"/>
                <a:cs typeface="Gill Sans MT"/>
              </a:rPr>
              <a:t>application/json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2120909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58186"/>
            <a:ext cx="3036057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client</a:t>
            </a:r>
            <a:r>
              <a:rPr sz="2878" spc="-14" dirty="0">
                <a:latin typeface="Gill Sans MT"/>
                <a:cs typeface="Gill Sans MT"/>
              </a:rPr>
              <a:t> render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78" dirty="0">
                <a:latin typeface="Gill Sans MT"/>
                <a:cs typeface="Gill Sans MT"/>
              </a:rPr>
              <a:t>res.</a:t>
            </a:r>
            <a:r>
              <a:rPr sz="2878" b="1" spc="78" dirty="0">
                <a:solidFill>
                  <a:srgbClr val="E32400"/>
                </a:solidFill>
                <a:latin typeface="Gill Sans MT"/>
                <a:cs typeface="Gill Sans MT"/>
              </a:rPr>
              <a:t>download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798396" y="3341970"/>
            <a:ext cx="4595208" cy="2906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40624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4031" y="1958186"/>
            <a:ext cx="2866783" cy="108690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00352" indent="-391649">
              <a:spcBef>
                <a:spcPts val="69"/>
              </a:spcBef>
              <a:buSzPct val="170238"/>
              <a:buChar char="•"/>
              <a:tabLst>
                <a:tab pos="400352" algn="l"/>
              </a:tabLst>
            </a:pPr>
            <a:r>
              <a:rPr sz="2878" spc="-21" dirty="0">
                <a:latin typeface="Gill Sans MT"/>
                <a:cs typeface="Gill Sans MT"/>
              </a:rPr>
              <a:t>res </a:t>
            </a:r>
            <a:r>
              <a:rPr sz="2878" spc="-3" dirty="0">
                <a:latin typeface="Gill Sans MT"/>
                <a:cs typeface="Gill Sans MT"/>
              </a:rPr>
              <a:t>client</a:t>
            </a:r>
            <a:r>
              <a:rPr sz="2878" spc="-34" dirty="0">
                <a:latin typeface="Gill Sans MT"/>
                <a:cs typeface="Gill Sans MT"/>
              </a:rPr>
              <a:t> </a:t>
            </a:r>
            <a:r>
              <a:rPr sz="2878" spc="-14" dirty="0">
                <a:latin typeface="Gill Sans MT"/>
                <a:cs typeface="Gill Sans MT"/>
              </a:rPr>
              <a:t>render</a:t>
            </a:r>
            <a:endParaRPr sz="2878">
              <a:latin typeface="Gill Sans MT"/>
              <a:cs typeface="Gill Sans MT"/>
            </a:endParaRPr>
          </a:p>
          <a:p>
            <a:pPr marL="704968" lvl="1" indent="-391649">
              <a:spcBef>
                <a:spcPts val="1549"/>
              </a:spcBef>
              <a:buSzPct val="170238"/>
              <a:buChar char="•"/>
              <a:tabLst>
                <a:tab pos="704968" algn="l"/>
              </a:tabLst>
            </a:pPr>
            <a:r>
              <a:rPr sz="2878" spc="58" dirty="0">
                <a:latin typeface="Gill Sans MT"/>
                <a:cs typeface="Gill Sans MT"/>
              </a:rPr>
              <a:t>res.</a:t>
            </a:r>
            <a:r>
              <a:rPr sz="2878" b="1" spc="58" dirty="0">
                <a:solidFill>
                  <a:srgbClr val="E32400"/>
                </a:solidFill>
                <a:latin typeface="Gill Sans MT"/>
                <a:cs typeface="Gill Sans MT"/>
              </a:rPr>
              <a:t>render</a:t>
            </a:r>
            <a:endParaRPr sz="2878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6795" y="513480"/>
            <a:ext cx="3133096" cy="97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9048" y="274145"/>
            <a:ext cx="5918071" cy="145341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 marR="45692" algn="r">
              <a:lnSpc>
                <a:spcPct val="100000"/>
              </a:lnSpc>
              <a:spcBef>
                <a:spcPts val="2590"/>
              </a:spcBef>
            </a:pPr>
            <a:r>
              <a:rPr sz="2878" spc="-3" dirty="0"/>
              <a:t>Res</a:t>
            </a:r>
            <a:r>
              <a:rPr sz="2878" dirty="0"/>
              <a:t>p</a:t>
            </a:r>
            <a:r>
              <a:rPr sz="2878" spc="-3" dirty="0"/>
              <a:t>o</a:t>
            </a:r>
            <a:r>
              <a:rPr sz="2878" dirty="0"/>
              <a:t>n</a:t>
            </a:r>
            <a:r>
              <a:rPr sz="2878" spc="-3" dirty="0"/>
              <a:t>s</a:t>
            </a:r>
            <a:r>
              <a:rPr sz="2878" dirty="0"/>
              <a:t>e</a:t>
            </a:r>
            <a:endParaRPr sz="2878"/>
          </a:p>
        </p:txBody>
      </p:sp>
      <p:sp>
        <p:nvSpPr>
          <p:cNvPr id="5" name="object 5"/>
          <p:cNvSpPr/>
          <p:nvPr/>
        </p:nvSpPr>
        <p:spPr>
          <a:xfrm>
            <a:off x="3414292" y="3633420"/>
            <a:ext cx="1443125" cy="1174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4407609" y="3933777"/>
            <a:ext cx="1540439" cy="1540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818353" y="2837193"/>
            <a:ext cx="2697944" cy="1618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6818353" y="4780191"/>
            <a:ext cx="2428150" cy="1590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2017974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090" y="2483536"/>
            <a:ext cx="6072115" cy="1624615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algn="ctr">
              <a:lnSpc>
                <a:spcPts val="6778"/>
              </a:lnSpc>
              <a:spcBef>
                <a:spcPts val="69"/>
              </a:spcBef>
            </a:pPr>
            <a:r>
              <a:rPr sz="5757" spc="-3" dirty="0">
                <a:solidFill>
                  <a:srgbClr val="C4BC00"/>
                </a:solidFill>
              </a:rPr>
              <a:t>Response </a:t>
            </a:r>
            <a:r>
              <a:rPr sz="5757" spc="-3" dirty="0"/>
              <a:t>write</a:t>
            </a:r>
            <a:r>
              <a:rPr sz="5757" spc="-41" dirty="0"/>
              <a:t> </a:t>
            </a:r>
            <a:r>
              <a:rPr sz="5757" spc="-3" dirty="0"/>
              <a:t>data</a:t>
            </a:r>
            <a:endParaRPr sz="5757"/>
          </a:p>
          <a:p>
            <a:pPr algn="ctr">
              <a:lnSpc>
                <a:spcPts val="5791"/>
              </a:lnSpc>
            </a:pPr>
            <a:r>
              <a:rPr sz="4934" spc="-3" dirty="0"/>
              <a:t>in</a:t>
            </a:r>
            <a:r>
              <a:rPr sz="4934" spc="-7" dirty="0"/>
              <a:t> </a:t>
            </a:r>
            <a:r>
              <a:rPr sz="4934" b="1" spc="199" dirty="0">
                <a:solidFill>
                  <a:srgbClr val="669C34"/>
                </a:solidFill>
                <a:latin typeface="Gill Sans MT"/>
                <a:cs typeface="Gill Sans MT"/>
              </a:rPr>
              <a:t>Express</a:t>
            </a:r>
            <a:endParaRPr sz="4934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0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890453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041"/>
            <a:ext cx="10515600" cy="1325563"/>
          </a:xfrm>
        </p:spPr>
        <p:txBody>
          <a:bodyPr/>
          <a:lstStyle/>
          <a:p>
            <a:r>
              <a:rPr lang="en-US" dirty="0" smtClean="0"/>
              <a:t>Database integration with </a:t>
            </a:r>
            <a:r>
              <a:rPr lang="en-US" b="1" dirty="0" smtClean="0"/>
              <a:t>PostgreSQL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pg@6.1.0 --</a:t>
            </a:r>
            <a:r>
              <a:rPr lang="en-US" dirty="0" smtClean="0"/>
              <a:t>save</a:t>
            </a:r>
          </a:p>
          <a:p>
            <a:r>
              <a:rPr lang="en-US" dirty="0" smtClean="0"/>
              <a:t>Sample code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7800" y="1123583"/>
            <a:ext cx="67437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pg</a:t>
            </a:r>
            <a:r>
              <a:rPr lang="en-US" sz="1600" dirty="0"/>
              <a:t> = require(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b="1" dirty="0" err="1">
                <a:solidFill>
                  <a:srgbClr val="008000"/>
                </a:solidFill>
              </a:rPr>
              <a:t>pg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connectionString</a:t>
            </a:r>
            <a:r>
              <a:rPr lang="en-US" sz="1600" dirty="0"/>
              <a:t> = </a:t>
            </a:r>
            <a:r>
              <a:rPr lang="en-US" sz="1600" dirty="0" err="1"/>
              <a:t>process.env.DATABASE_URL</a:t>
            </a:r>
            <a:r>
              <a:rPr lang="en-US" sz="1600" dirty="0"/>
              <a:t> || </a:t>
            </a:r>
            <a:r>
              <a:rPr lang="en-US" sz="1600" b="1" dirty="0">
                <a:solidFill>
                  <a:srgbClr val="008000"/>
                </a:solidFill>
              </a:rPr>
              <a:t>'</a:t>
            </a:r>
            <a:r>
              <a:rPr lang="en-US" sz="1600" b="1" dirty="0" err="1">
                <a:solidFill>
                  <a:srgbClr val="008000"/>
                </a:solidFill>
              </a:rPr>
              <a:t>postgres</a:t>
            </a:r>
            <a:r>
              <a:rPr lang="en-US" sz="1600" b="1" dirty="0">
                <a:solidFill>
                  <a:srgbClr val="008000"/>
                </a:solidFill>
              </a:rPr>
              <a:t>://postgres:ooaakk@localhost:5432/test'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const</a:t>
            </a:r>
            <a:r>
              <a:rPr lang="en-US" sz="1600" dirty="0"/>
              <a:t> client = 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 err="1"/>
              <a:t>pg.Client</a:t>
            </a:r>
            <a:r>
              <a:rPr lang="en-US" sz="1600" dirty="0"/>
              <a:t>(</a:t>
            </a:r>
            <a:r>
              <a:rPr lang="en-US" sz="1600" dirty="0" err="1"/>
              <a:t>connectionString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client.connect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/// Create DB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const</a:t>
            </a:r>
            <a:r>
              <a:rPr lang="en-US" sz="1600" dirty="0"/>
              <a:t> query = </a:t>
            </a:r>
            <a:r>
              <a:rPr lang="en-US" sz="1600" dirty="0" err="1"/>
              <a:t>client.query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008000"/>
                </a:solidFill>
              </a:rPr>
              <a:t>'CREATE TABLE test(id SERIAL PRIMARY KEY, text VARCHAR(40) not null, complete BOOLEAN)'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query.on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'end'</a:t>
            </a:r>
            <a:r>
              <a:rPr lang="en-US" sz="1600" dirty="0"/>
              <a:t>, () =&gt; { </a:t>
            </a:r>
            <a:r>
              <a:rPr lang="en-US" sz="1600" dirty="0" err="1"/>
              <a:t>client.end</a:t>
            </a:r>
            <a:r>
              <a:rPr lang="en-US" sz="1600" dirty="0"/>
              <a:t>(); });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/// Insert 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client.query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'INSERT INTO test(text, complete) values($1, $2)'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  [</a:t>
            </a:r>
            <a:r>
              <a:rPr lang="en-US" sz="1600" b="1" dirty="0">
                <a:solidFill>
                  <a:srgbClr val="008000"/>
                </a:solidFill>
              </a:rPr>
              <a:t>"test"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0080"/>
                </a:solidFill>
              </a:rPr>
              <a:t>true</a:t>
            </a:r>
            <a:r>
              <a:rPr lang="en-US" sz="1600" dirty="0"/>
              <a:t>]);</a:t>
            </a:r>
            <a:br>
              <a:rPr lang="en-US" sz="1600" dirty="0"/>
            </a:br>
            <a:r>
              <a:rPr lang="en-US" sz="1600" dirty="0"/>
              <a:t>    </a:t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/// Select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const</a:t>
            </a:r>
            <a:r>
              <a:rPr lang="en-US" sz="1600" dirty="0"/>
              <a:t> query = </a:t>
            </a:r>
            <a:r>
              <a:rPr lang="en-US" sz="1600" dirty="0" err="1"/>
              <a:t>client.query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'SELECT * FROM test ORDER BY id ASC'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i="1" dirty="0">
                <a:solidFill>
                  <a:srgbClr val="808080"/>
                </a:solidFill>
              </a:rPr>
              <a:t>// Stream results back one row at a time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>    </a:t>
            </a:r>
            <a:r>
              <a:rPr lang="en-US" sz="1600" dirty="0" err="1"/>
              <a:t>query.on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'row'</a:t>
            </a:r>
            <a:r>
              <a:rPr lang="en-US" sz="1600" dirty="0"/>
              <a:t>, (row) =&gt; {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 err="1"/>
              <a:t>console.log</a:t>
            </a:r>
            <a:r>
              <a:rPr lang="en-US" sz="1600" dirty="0"/>
              <a:t>(row)</a:t>
            </a:r>
            <a:br>
              <a:rPr lang="en-US" sz="1600" dirty="0"/>
            </a:br>
            <a:r>
              <a:rPr lang="en-US" sz="1600" dirty="0"/>
              <a:t>    });</a:t>
            </a:r>
          </a:p>
        </p:txBody>
      </p:sp>
    </p:spTree>
    <p:extLst>
      <p:ext uri="{BB962C8B-B14F-4D97-AF65-F5344CB8AC3E}">
        <p14:creationId xmlns:p14="http://schemas.microsoft.com/office/powerpoint/2010/main" val="14884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W</a:t>
            </a:r>
            <a:r>
              <a:rPr lang="en" dirty="0" smtClean="0"/>
              <a:t>hat </a:t>
            </a:r>
            <a:r>
              <a:rPr lang="en" dirty="0"/>
              <a:t>is </a:t>
            </a:r>
            <a:r>
              <a:rPr lang="en" dirty="0" err="1"/>
              <a:t>node.js</a:t>
            </a:r>
            <a:r>
              <a:rPr lang="en" dirty="0"/>
              <a:t>?	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2133" dirty="0" err="1" smtClean="0">
                <a:solidFill>
                  <a:srgbClr val="333333"/>
                </a:solidFill>
                <a:highlight>
                  <a:srgbClr val="FFFFFF"/>
                </a:highlight>
              </a:rPr>
              <a:t>Node.js</a:t>
            </a:r>
            <a:r>
              <a:rPr lang="en" sz="2133" dirty="0" smtClean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</a:rPr>
              <a:t>uses an </a:t>
            </a:r>
            <a:r>
              <a:rPr lang="en" sz="2133" dirty="0">
                <a:solidFill>
                  <a:srgbClr val="FF0000"/>
                </a:solidFill>
                <a:highlight>
                  <a:srgbClr val="FFFFFF"/>
                </a:highlight>
              </a:rPr>
              <a:t>event-driven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2133" dirty="0">
                <a:solidFill>
                  <a:srgbClr val="FF0000"/>
                </a:solidFill>
              </a:rPr>
              <a:t>Asynchronous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2133" dirty="0">
                <a:solidFill>
                  <a:srgbClr val="FF0000"/>
                </a:solidFill>
                <a:highlight>
                  <a:srgbClr val="FFFFFF"/>
                </a:highlight>
              </a:rPr>
              <a:t>non-blocking I/O model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</a:rPr>
              <a:t> that makes it lightweight and efficient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>
              <a:buNone/>
            </a:pPr>
            <a:r>
              <a:rPr lang="en" sz="2133" dirty="0">
                <a:solidFill>
                  <a:srgbClr val="000000"/>
                </a:solidFill>
              </a:rPr>
              <a:t>What is v8 engine?</a:t>
            </a: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-US" sz="2400" b="1" dirty="0">
                <a:latin typeface="Tw Cen MT" pitchFamily="34" charset="0"/>
              </a:rPr>
              <a:t>V8 </a:t>
            </a:r>
            <a:r>
              <a:rPr lang="en-US" sz="2400" dirty="0">
                <a:latin typeface="Tw Cen MT" pitchFamily="34" charset="0"/>
              </a:rPr>
              <a:t>is an open source JavaScript engine developed by Google. Its written in C++ and is used in Google Chrome Browser.</a:t>
            </a: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-US" sz="2133" dirty="0" err="1">
                <a:solidFill>
                  <a:srgbClr val="000000"/>
                </a:solidFill>
              </a:rPr>
              <a:t>Node.js</a:t>
            </a:r>
            <a:r>
              <a:rPr lang="en-US" sz="2133" dirty="0">
                <a:solidFill>
                  <a:srgbClr val="000000"/>
                </a:solidFill>
              </a:rPr>
              <a:t> runs on V8</a:t>
            </a:r>
            <a:r>
              <a:rPr lang="en-US" sz="2133" dirty="0" smtClean="0">
                <a:solidFill>
                  <a:srgbClr val="000000"/>
                </a:solidFill>
              </a:rPr>
              <a:t>.</a:t>
            </a: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-US" sz="2133" dirty="0" smtClean="0">
                <a:solidFill>
                  <a:srgbClr val="000000"/>
                </a:solidFill>
              </a:rPr>
              <a:t>It </a:t>
            </a:r>
            <a:r>
              <a:rPr lang="en-US" sz="2133" dirty="0">
                <a:solidFill>
                  <a:srgbClr val="000000"/>
                </a:solidFill>
              </a:rPr>
              <a:t>was created by Ryan Dahl in 2009.</a:t>
            </a: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" sz="2133" dirty="0" smtClean="0">
                <a:solidFill>
                  <a:srgbClr val="000000"/>
                </a:solidFill>
              </a:rPr>
              <a:t>It </a:t>
            </a:r>
            <a:r>
              <a:rPr lang="en" sz="2133" dirty="0">
                <a:solidFill>
                  <a:srgbClr val="000000"/>
                </a:solidFill>
              </a:rPr>
              <a:t>is a open source </a:t>
            </a:r>
            <a:r>
              <a:rPr lang="en" sz="2133" dirty="0" err="1">
                <a:solidFill>
                  <a:srgbClr val="000000"/>
                </a:solidFill>
              </a:rPr>
              <a:t>javascript</a:t>
            </a:r>
            <a:r>
              <a:rPr lang="en" sz="2133" dirty="0">
                <a:solidFill>
                  <a:srgbClr val="000000"/>
                </a:solidFill>
              </a:rPr>
              <a:t> engine. </a:t>
            </a: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" sz="2133" dirty="0">
                <a:solidFill>
                  <a:srgbClr val="000000"/>
                </a:solidFill>
              </a:rPr>
              <a:t>In ‘</a:t>
            </a:r>
            <a:r>
              <a:rPr lang="en" sz="2133" dirty="0" err="1">
                <a:solidFill>
                  <a:srgbClr val="000000"/>
                </a:solidFill>
              </a:rPr>
              <a:t>Node.js</a:t>
            </a:r>
            <a:r>
              <a:rPr lang="en" sz="2133" dirty="0">
                <a:solidFill>
                  <a:srgbClr val="000000"/>
                </a:solidFill>
              </a:rPr>
              <a:t>’ , ‘.</a:t>
            </a:r>
            <a:r>
              <a:rPr lang="en" sz="2133" dirty="0" err="1">
                <a:solidFill>
                  <a:srgbClr val="000000"/>
                </a:solidFill>
              </a:rPr>
              <a:t>js</a:t>
            </a:r>
            <a:r>
              <a:rPr lang="en" sz="2133" dirty="0">
                <a:solidFill>
                  <a:srgbClr val="000000"/>
                </a:solidFill>
              </a:rPr>
              <a:t>’ doesn’t mean that its solely written JavaScript. It is 40% JS and 60% C++. </a:t>
            </a:r>
            <a:endParaRPr lang="en-US" sz="2133" dirty="0" smtClean="0">
              <a:solidFill>
                <a:srgbClr val="000000"/>
              </a:solidFill>
            </a:endParaRPr>
          </a:p>
          <a:p>
            <a:pPr marL="609585" indent="-440256">
              <a:buClr>
                <a:srgbClr val="000000"/>
              </a:buClr>
              <a:buSzPct val="100000"/>
            </a:pPr>
            <a:r>
              <a:rPr lang="en" sz="2133" dirty="0" smtClean="0">
                <a:solidFill>
                  <a:srgbClr val="333333"/>
                </a:solidFill>
                <a:highlight>
                  <a:srgbClr val="FFFFFF"/>
                </a:highlight>
              </a:rPr>
              <a:t>V8 </a:t>
            </a:r>
            <a:r>
              <a:rPr lang="en" sz="2133" dirty="0">
                <a:solidFill>
                  <a:srgbClr val="333333"/>
                </a:solidFill>
                <a:highlight>
                  <a:srgbClr val="FFFFFF"/>
                </a:highlight>
              </a:rPr>
              <a:t>compiles JavaScript to native machine code, thereby compiling and executing JavaScript code at a lightning speed</a:t>
            </a:r>
          </a:p>
          <a:p>
            <a:pPr>
              <a:buNone/>
            </a:pPr>
            <a:r>
              <a:rPr lang="en" sz="2133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453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Sequelize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Promise-based </a:t>
            </a:r>
            <a:r>
              <a:rPr lang="en-US" dirty="0"/>
              <a:t>ORM for </a:t>
            </a:r>
            <a:r>
              <a:rPr lang="en-US" dirty="0" err="1"/>
              <a:t>Node.js</a:t>
            </a:r>
            <a:r>
              <a:rPr lang="en-US" dirty="0"/>
              <a:t> v4 and </a:t>
            </a:r>
            <a:r>
              <a:rPr lang="en-US" dirty="0" smtClean="0"/>
              <a:t>up</a:t>
            </a:r>
          </a:p>
          <a:p>
            <a:r>
              <a:rPr lang="en-US" dirty="0" smtClean="0"/>
              <a:t>Supports </a:t>
            </a:r>
            <a:r>
              <a:rPr lang="en-US" dirty="0"/>
              <a:t>the dialects PostgreSQL, MySQL, SQLite and </a:t>
            </a:r>
            <a:r>
              <a:rPr lang="en-US" dirty="0" smtClean="0"/>
              <a:t>MSSQL</a:t>
            </a:r>
          </a:p>
          <a:p>
            <a:r>
              <a:rPr lang="en-US" dirty="0" smtClean="0"/>
              <a:t>Installation 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 </a:t>
            </a:r>
            <a:r>
              <a:rPr lang="en-US" dirty="0" err="1" smtClean="0"/>
              <a:t>sequelize</a:t>
            </a:r>
            <a:endParaRPr lang="en-US" dirty="0" smtClean="0"/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 </a:t>
            </a:r>
            <a:r>
              <a:rPr lang="en-US" dirty="0" err="1"/>
              <a:t>pg</a:t>
            </a:r>
            <a:r>
              <a:rPr lang="en-US" dirty="0"/>
              <a:t> </a:t>
            </a:r>
            <a:r>
              <a:rPr lang="en-US" dirty="0" err="1"/>
              <a:t>pg-hstore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0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Sequelize</a:t>
            </a:r>
            <a:r>
              <a:rPr lang="en-US" dirty="0" smtClean="0"/>
              <a:t> - Code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2800" y="36512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const</a:t>
            </a:r>
            <a:r>
              <a:rPr lang="en-US" dirty="0"/>
              <a:t> </a:t>
            </a:r>
            <a:r>
              <a:rPr lang="en-US" dirty="0" err="1"/>
              <a:t>Sequelize</a:t>
            </a:r>
            <a:r>
              <a:rPr lang="en-US" dirty="0"/>
              <a:t> = require(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sequelize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sequelize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 err="1"/>
              <a:t>Sequelize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'test'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postgres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ooaakk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,{</a:t>
            </a:r>
            <a:br>
              <a:rPr lang="en-US" dirty="0"/>
            </a:br>
            <a:r>
              <a:rPr lang="en-US" dirty="0"/>
              <a:t>host: </a:t>
            </a:r>
            <a:r>
              <a:rPr lang="en-US" b="1" dirty="0">
                <a:solidFill>
                  <a:srgbClr val="008000"/>
                </a:solidFill>
              </a:rPr>
              <a:t>'localhost'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dialect: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postgres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User = </a:t>
            </a:r>
            <a:r>
              <a:rPr lang="en-US" dirty="0" err="1"/>
              <a:t>sequelize.define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'user'</a:t>
            </a:r>
            <a:r>
              <a:rPr lang="en-US" dirty="0"/>
              <a:t>, {</a:t>
            </a:r>
            <a:br>
              <a:rPr lang="en-US" dirty="0"/>
            </a:br>
            <a:r>
              <a:rPr lang="en-US" dirty="0"/>
              <a:t>  username: </a:t>
            </a:r>
            <a:r>
              <a:rPr lang="en-US" dirty="0" err="1"/>
              <a:t>Sequelize.STRING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birthday: </a:t>
            </a:r>
            <a:r>
              <a:rPr lang="en-US" dirty="0" err="1"/>
              <a:t>Sequelize.DATE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sequelize.sync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.then(() =&gt; </a:t>
            </a:r>
            <a:r>
              <a:rPr lang="en-US" dirty="0" err="1"/>
              <a:t>User.create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  username: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janedoe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birthday: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Date(</a:t>
            </a:r>
            <a:r>
              <a:rPr lang="en-US" dirty="0">
                <a:solidFill>
                  <a:srgbClr val="0000FF"/>
                </a:solidFill>
              </a:rPr>
              <a:t>1980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20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}))</a:t>
            </a:r>
            <a:br>
              <a:rPr lang="en-US" dirty="0"/>
            </a:br>
            <a:r>
              <a:rPr lang="en-US" dirty="0"/>
              <a:t>  .then(jane =&gt;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console.log</a:t>
            </a:r>
            <a:r>
              <a:rPr lang="en-US" dirty="0"/>
              <a:t>(</a:t>
            </a:r>
            <a:r>
              <a:rPr lang="en-US" dirty="0" err="1"/>
              <a:t>jane.get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    plain: </a:t>
            </a:r>
            <a:r>
              <a:rPr lang="en-US" b="1" dirty="0">
                <a:solidFill>
                  <a:srgbClr val="000080"/>
                </a:solidFill>
              </a:rPr>
              <a:t>true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dirty="0"/>
              <a:t>}));</a:t>
            </a:r>
            <a:br>
              <a:rPr lang="en-US" dirty="0"/>
            </a:br>
            <a:r>
              <a:rPr lang="en-US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520420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- </a:t>
            </a:r>
            <a:r>
              <a:rPr lang="en-US" b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</a:t>
            </a:r>
            <a:r>
              <a:rPr lang="en-US" dirty="0"/>
              <a:t>use deprecated or vulnerable versions of </a:t>
            </a:r>
            <a:r>
              <a:rPr lang="en-US" dirty="0" smtClean="0"/>
              <a:t>Express</a:t>
            </a:r>
          </a:p>
          <a:p>
            <a:r>
              <a:rPr lang="en-US" dirty="0" smtClean="0"/>
              <a:t>Use TLS</a:t>
            </a:r>
          </a:p>
          <a:p>
            <a:r>
              <a:rPr lang="en-US" dirty="0" smtClean="0"/>
              <a:t>Use Helmet</a:t>
            </a:r>
          </a:p>
          <a:p>
            <a:r>
              <a:rPr lang="en-US" dirty="0" smtClean="0"/>
              <a:t>Use </a:t>
            </a:r>
            <a:r>
              <a:rPr lang="en-US" dirty="0"/>
              <a:t>cookies </a:t>
            </a:r>
            <a:r>
              <a:rPr lang="en-US" dirty="0" smtClean="0"/>
              <a:t>securely</a:t>
            </a:r>
          </a:p>
          <a:p>
            <a:r>
              <a:rPr lang="en-US" dirty="0" smtClean="0"/>
              <a:t>Ensure </a:t>
            </a:r>
            <a:r>
              <a:rPr lang="en-US" dirty="0"/>
              <a:t>your dependencies are </a:t>
            </a:r>
            <a:r>
              <a:rPr lang="en-US" dirty="0" smtClean="0"/>
              <a:t>secure</a:t>
            </a:r>
          </a:p>
          <a:p>
            <a:r>
              <a:rPr lang="en-US" dirty="0" smtClean="0"/>
              <a:t>Avoid </a:t>
            </a:r>
            <a:r>
              <a:rPr lang="en-US" dirty="0"/>
              <a:t>other known </a:t>
            </a:r>
            <a:r>
              <a:rPr lang="en-US" dirty="0" smtClean="0"/>
              <a:t>vulnerabilities</a:t>
            </a:r>
          </a:p>
          <a:p>
            <a:r>
              <a:rPr lang="en-US" dirty="0"/>
              <a:t>Additional considerations - </a:t>
            </a:r>
            <a:r>
              <a:rPr lang="en-US" dirty="0">
                <a:hlinkClick r:id="rId2"/>
              </a:rPr>
              <a:t>https://blog.risingstack.com/node-js-security-checklist</a:t>
            </a:r>
            <a:r>
              <a:rPr lang="en-US" dirty="0" smtClean="0">
                <a:hlinkClick r:id="rId2"/>
              </a:rPr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8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use deprecated or vulnerable versions of </a:t>
            </a:r>
            <a:r>
              <a:rPr lang="en-US" dirty="0" smtClean="0"/>
              <a:t>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0300" cy="4351338"/>
          </a:xfrm>
        </p:spPr>
        <p:txBody>
          <a:bodyPr/>
          <a:lstStyle/>
          <a:p>
            <a:r>
              <a:rPr lang="en-US" dirty="0"/>
              <a:t>Express 2.x and 3.x are no longer </a:t>
            </a:r>
            <a:r>
              <a:rPr lang="en-US" dirty="0" smtClean="0"/>
              <a:t>maintained</a:t>
            </a:r>
          </a:p>
          <a:p>
            <a:r>
              <a:rPr lang="en-US" dirty="0"/>
              <a:t>Check security update page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expressjs.com/en/advanced/security-updates.html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1575294"/>
            <a:ext cx="6390999" cy="41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Transport Layer Security (TLS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Encrypts </a:t>
            </a:r>
            <a:r>
              <a:rPr lang="en-US" dirty="0"/>
              <a:t>data before it is sent from the client to the </a:t>
            </a:r>
            <a:r>
              <a:rPr lang="en-US" dirty="0" smtClean="0"/>
              <a:t>server</a:t>
            </a:r>
          </a:p>
          <a:p>
            <a:r>
              <a:rPr lang="en-US" dirty="0"/>
              <a:t>TLS is simply the next progression of </a:t>
            </a:r>
            <a:r>
              <a:rPr lang="en-US" dirty="0" smtClean="0"/>
              <a:t>SSL</a:t>
            </a:r>
          </a:p>
          <a:p>
            <a:r>
              <a:rPr lang="en-US" dirty="0" smtClean="0"/>
              <a:t>Ex. Nginx </a:t>
            </a:r>
            <a:r>
              <a:rPr lang="en-US" dirty="0"/>
              <a:t>to handle </a:t>
            </a:r>
            <a:r>
              <a:rPr lang="en-US" dirty="0" smtClean="0"/>
              <a:t>TLS</a:t>
            </a:r>
          </a:p>
          <a:p>
            <a:r>
              <a:rPr lang="en-US" dirty="0" smtClean="0"/>
              <a:t>Get </a:t>
            </a:r>
            <a:r>
              <a:rPr lang="en-US" dirty="0"/>
              <a:t>a free TLS certificate is </a:t>
            </a:r>
            <a:r>
              <a:rPr lang="en-US" dirty="0">
                <a:hlinkClick r:id="rId2"/>
              </a:rPr>
              <a:t>Let’s Encrypt</a:t>
            </a:r>
            <a:r>
              <a:rPr lang="en-US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6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</a:t>
            </a:r>
            <a:r>
              <a:rPr lang="en-US" b="1" dirty="0" smtClean="0"/>
              <a:t>Helmet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npm</a:t>
            </a:r>
            <a:r>
              <a:rPr lang="en-US" dirty="0">
                <a:solidFill>
                  <a:schemeClr val="accent6"/>
                </a:solidFill>
              </a:rPr>
              <a:t> install --save </a:t>
            </a:r>
            <a:r>
              <a:rPr lang="en-US" dirty="0" smtClean="0">
                <a:solidFill>
                  <a:schemeClr val="accent6"/>
                </a:solidFill>
              </a:rPr>
              <a:t>helmet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Collection of nine smaller middleware</a:t>
            </a:r>
          </a:p>
          <a:p>
            <a:r>
              <a:rPr lang="en-US" dirty="0">
                <a:hlinkClick r:id="rId2"/>
              </a:rPr>
              <a:t>csp</a:t>
            </a:r>
            <a:r>
              <a:rPr lang="en-US" dirty="0"/>
              <a:t> sets the Content-Security-Policy header to help prevent cross-site scripting attacks and other cross-site injections.</a:t>
            </a:r>
          </a:p>
          <a:p>
            <a:r>
              <a:rPr lang="en-US" dirty="0">
                <a:hlinkClick r:id="rId3"/>
              </a:rPr>
              <a:t>hidePoweredBy</a:t>
            </a:r>
            <a:r>
              <a:rPr lang="en-US" dirty="0"/>
              <a:t> removes the X-Powered-By header.</a:t>
            </a:r>
          </a:p>
          <a:p>
            <a:r>
              <a:rPr lang="en-US" dirty="0">
                <a:hlinkClick r:id="rId4"/>
              </a:rPr>
              <a:t>hpkp</a:t>
            </a:r>
            <a:r>
              <a:rPr lang="en-US" dirty="0"/>
              <a:t> Adds </a:t>
            </a:r>
            <a:r>
              <a:rPr lang="en-US" dirty="0">
                <a:hlinkClick r:id="rId5"/>
              </a:rPr>
              <a:t>Public Key Pinning</a:t>
            </a:r>
            <a:r>
              <a:rPr lang="en-US" dirty="0"/>
              <a:t> headers to prevent man-in-the-middle attacks with forged certificates.</a:t>
            </a:r>
          </a:p>
          <a:p>
            <a:r>
              <a:rPr lang="en-US" dirty="0">
                <a:hlinkClick r:id="rId6"/>
              </a:rPr>
              <a:t>hsts</a:t>
            </a:r>
            <a:r>
              <a:rPr lang="en-US" dirty="0"/>
              <a:t> sets Strict-Transport-Security header that enforces secure (HTTP over SSL/TLS) connections to the server.</a:t>
            </a:r>
          </a:p>
          <a:p>
            <a:r>
              <a:rPr lang="en-US" dirty="0">
                <a:hlinkClick r:id="rId7"/>
              </a:rPr>
              <a:t>ieNoOpen</a:t>
            </a:r>
            <a:r>
              <a:rPr lang="en-US" dirty="0"/>
              <a:t> sets X-Download-Options for IE8+.</a:t>
            </a:r>
          </a:p>
          <a:p>
            <a:r>
              <a:rPr lang="en-US" dirty="0">
                <a:hlinkClick r:id="rId8"/>
              </a:rPr>
              <a:t>noCache</a:t>
            </a:r>
            <a:r>
              <a:rPr lang="en-US" dirty="0"/>
              <a:t> sets Cache-Control and Pragma headers to disable client-side caching.</a:t>
            </a:r>
          </a:p>
          <a:p>
            <a:r>
              <a:rPr lang="en-US" dirty="0">
                <a:hlinkClick r:id="rId9"/>
              </a:rPr>
              <a:t>noSniff</a:t>
            </a:r>
            <a:r>
              <a:rPr lang="en-US" dirty="0"/>
              <a:t> sets X-Content-Type-Options to prevent browsers from MIME-sniffing a response away from the declared content-type.</a:t>
            </a:r>
          </a:p>
          <a:p>
            <a:r>
              <a:rPr lang="en-US" dirty="0">
                <a:hlinkClick r:id="rId10"/>
              </a:rPr>
              <a:t>frameguard</a:t>
            </a:r>
            <a:r>
              <a:rPr lang="en-US" dirty="0"/>
              <a:t> sets the X-Frame-Options header to provide </a:t>
            </a:r>
            <a:r>
              <a:rPr lang="en-US" dirty="0">
                <a:hlinkClick r:id="rId11"/>
              </a:rPr>
              <a:t>clickjacking</a:t>
            </a:r>
            <a:r>
              <a:rPr lang="en-US" dirty="0"/>
              <a:t> protection.</a:t>
            </a:r>
          </a:p>
          <a:p>
            <a:r>
              <a:rPr lang="en-US" dirty="0">
                <a:hlinkClick r:id="rId12"/>
              </a:rPr>
              <a:t>xssFilter</a:t>
            </a:r>
            <a:r>
              <a:rPr lang="en-US" dirty="0"/>
              <a:t> sets X-XSS-Protection to enable the Cross-site scripting (XSS) filter in most recent web browsers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 of Helmet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helmet </a:t>
            </a:r>
            <a:r>
              <a:rPr lang="en-US" dirty="0"/>
              <a:t>=</a:t>
            </a:r>
            <a:r>
              <a:rPr lang="en-US" dirty="0"/>
              <a:t> </a:t>
            </a:r>
            <a:r>
              <a:rPr lang="en-US" dirty="0"/>
              <a:t>require('helmet')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app.use</a:t>
            </a:r>
            <a:r>
              <a:rPr lang="en-US" dirty="0" smtClean="0"/>
              <a:t>(helmet</a:t>
            </a:r>
            <a:r>
              <a:rPr lang="en-US" dirty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67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cookies </a:t>
            </a:r>
            <a:r>
              <a:rPr lang="en-US" b="1" dirty="0" smtClean="0"/>
              <a:t>securely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 err="1" smtClean="0"/>
              <a:t>middlewares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express-session</a:t>
            </a:r>
            <a:r>
              <a:rPr lang="en-US" dirty="0"/>
              <a:t> that replaces </a:t>
            </a:r>
            <a:r>
              <a:rPr lang="en-US" dirty="0" err="1"/>
              <a:t>express.session</a:t>
            </a:r>
            <a:r>
              <a:rPr lang="en-US" dirty="0"/>
              <a:t> middleware built-in to Express 3.x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Stores </a:t>
            </a:r>
            <a:r>
              <a:rPr lang="en-US" dirty="0"/>
              <a:t>session data on the </a:t>
            </a:r>
            <a:r>
              <a:rPr lang="en-US" dirty="0" smtClean="0"/>
              <a:t>server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saves the session ID in the cookie itself, not session data</a:t>
            </a:r>
          </a:p>
          <a:p>
            <a:pPr lvl="1"/>
            <a:r>
              <a:rPr lang="en-US" dirty="0">
                <a:hlinkClick r:id="rId3"/>
              </a:rPr>
              <a:t>cookie-session</a:t>
            </a:r>
            <a:r>
              <a:rPr lang="en-US" dirty="0"/>
              <a:t> that replaces </a:t>
            </a:r>
            <a:r>
              <a:rPr lang="en-US" dirty="0" err="1"/>
              <a:t>express.cookieSession</a:t>
            </a:r>
            <a:r>
              <a:rPr lang="en-US" dirty="0"/>
              <a:t> middleware built-in to Express 3.x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Serializes </a:t>
            </a:r>
            <a:r>
              <a:rPr lang="en-US" dirty="0"/>
              <a:t>the entire session to the cookie</a:t>
            </a:r>
            <a:endParaRPr lang="en-US" dirty="0" smtClean="0"/>
          </a:p>
          <a:p>
            <a:pPr lvl="2"/>
            <a:r>
              <a:rPr lang="en-US" dirty="0"/>
              <a:t>Only use it when session data is relatively small and easily encoded as primitive values (rather than objects)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4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 use the default session cookie </a:t>
            </a:r>
            <a:r>
              <a:rPr lang="en-US" b="1" dirty="0" smtClean="0"/>
              <a:t>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2551837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80"/>
                </a:solidFill>
              </a:rPr>
              <a:t>var</a:t>
            </a:r>
            <a:r>
              <a:rPr lang="en-US" sz="2800" b="1" dirty="0">
                <a:solidFill>
                  <a:srgbClr val="000080"/>
                </a:solidFill>
              </a:rPr>
              <a:t> </a:t>
            </a:r>
            <a:r>
              <a:rPr lang="en-US" sz="2800" dirty="0"/>
              <a:t>session = require(</a:t>
            </a:r>
            <a:r>
              <a:rPr lang="en-US" sz="2800" b="1" dirty="0">
                <a:solidFill>
                  <a:srgbClr val="008000"/>
                </a:solidFill>
              </a:rPr>
              <a:t>'express-session'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 err="1"/>
              <a:t>app.set</a:t>
            </a:r>
            <a:r>
              <a:rPr lang="en-US" sz="2800" dirty="0"/>
              <a:t>(</a:t>
            </a:r>
            <a:r>
              <a:rPr lang="en-US" sz="2800" b="1" dirty="0">
                <a:solidFill>
                  <a:srgbClr val="008000"/>
                </a:solidFill>
              </a:rPr>
              <a:t>'trust proxy'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00FF"/>
                </a:solidFill>
              </a:rPr>
              <a:t>1</a:t>
            </a:r>
            <a:r>
              <a:rPr lang="en-US" sz="2800" dirty="0"/>
              <a:t>) </a:t>
            </a:r>
            <a:r>
              <a:rPr lang="en-US" sz="2800" i="1" dirty="0">
                <a:solidFill>
                  <a:srgbClr val="808080"/>
                </a:solidFill>
              </a:rPr>
              <a:t>// trust first proxy</a:t>
            </a:r>
            <a:br>
              <a:rPr lang="en-US" sz="2800" i="1" dirty="0">
                <a:solidFill>
                  <a:srgbClr val="808080"/>
                </a:solidFill>
              </a:rPr>
            </a:br>
            <a:r>
              <a:rPr lang="en-US" sz="2800" dirty="0" err="1"/>
              <a:t>app.use</a:t>
            </a:r>
            <a:r>
              <a:rPr lang="en-US" sz="2800" dirty="0"/>
              <a:t>(session({</a:t>
            </a:r>
            <a:br>
              <a:rPr lang="en-US" sz="2800" dirty="0"/>
            </a:br>
            <a:r>
              <a:rPr lang="en-US" sz="2800" dirty="0"/>
              <a:t>  secret: </a:t>
            </a:r>
            <a:r>
              <a:rPr lang="en-US" sz="2800" b="1" dirty="0">
                <a:solidFill>
                  <a:srgbClr val="008000"/>
                </a:solidFill>
              </a:rPr>
              <a:t>'s3Cur3'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  name: </a:t>
            </a:r>
            <a:r>
              <a:rPr lang="en-US" sz="2800" b="1" dirty="0">
                <a:solidFill>
                  <a:srgbClr val="008000"/>
                </a:solidFill>
              </a:rPr>
              <a:t>'</a:t>
            </a:r>
            <a:r>
              <a:rPr lang="en-US" sz="2800" b="1" dirty="0" err="1">
                <a:solidFill>
                  <a:srgbClr val="008000"/>
                </a:solidFill>
              </a:rPr>
              <a:t>sessionId</a:t>
            </a:r>
            <a:r>
              <a:rPr lang="en-US" sz="2800" b="1" dirty="0">
                <a:solidFill>
                  <a:srgbClr val="008000"/>
                </a:solidFill>
              </a:rPr>
              <a:t>'</a:t>
            </a:r>
            <a:br>
              <a:rPr lang="en-US" sz="2800" b="1" dirty="0">
                <a:solidFill>
                  <a:srgbClr val="008000"/>
                </a:solidFill>
              </a:rPr>
            </a:br>
            <a:r>
              <a:rPr lang="en-US" sz="2800" dirty="0"/>
              <a:t>}))</a:t>
            </a:r>
          </a:p>
        </p:txBody>
      </p:sp>
    </p:spTree>
    <p:extLst>
      <p:ext uri="{BB962C8B-B14F-4D97-AF65-F5344CB8AC3E}">
        <p14:creationId xmlns:p14="http://schemas.microsoft.com/office/powerpoint/2010/main" val="721976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cookie security </a:t>
            </a:r>
            <a:r>
              <a:rPr lang="en-US" b="1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secure - Ensures the browser only sends the cookie over HTTPS.</a:t>
            </a:r>
          </a:p>
          <a:p>
            <a:r>
              <a:rPr lang="en-US" dirty="0" err="1"/>
              <a:t>httpOnly</a:t>
            </a:r>
            <a:r>
              <a:rPr lang="en-US" dirty="0"/>
              <a:t> - Ensures the cookie is sent only over HTTP(S), not client JavaScript, helping to protect against cross-site scripting attacks.</a:t>
            </a:r>
          </a:p>
          <a:p>
            <a:r>
              <a:rPr lang="en-US" dirty="0"/>
              <a:t>domain - indicates the domain of the cookie; use it to compare against the domain of the server in which the URL is being requested. If they match, then check the path attribute next.</a:t>
            </a:r>
          </a:p>
          <a:p>
            <a:r>
              <a:rPr lang="en-US" dirty="0"/>
              <a:t>path - indicates the path of the cookie; use it to compare against the request path. If this and domain match, then send the cookie in the request.</a:t>
            </a:r>
          </a:p>
          <a:p>
            <a:r>
              <a:rPr lang="en-US" dirty="0"/>
              <a:t>expires - use to set expiration date for persistent cookies.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w Cen MT" pitchFamily="34" charset="0"/>
              </a:rPr>
              <a:t>Node.js</a:t>
            </a:r>
            <a:r>
              <a:rPr lang="en-US" dirty="0">
                <a:latin typeface="Tw Cen MT" pitchFamily="34" charset="0"/>
              </a:rPr>
              <a:t> uses an </a:t>
            </a:r>
            <a:r>
              <a:rPr lang="en-US" b="1" dirty="0">
                <a:latin typeface="Tw Cen MT" pitchFamily="34" charset="0"/>
              </a:rPr>
              <a:t>event-driven</a:t>
            </a:r>
            <a:r>
              <a:rPr lang="en-US" dirty="0">
                <a:latin typeface="Tw Cen MT" pitchFamily="34" charset="0"/>
              </a:rPr>
              <a:t>, </a:t>
            </a:r>
            <a:r>
              <a:rPr lang="en-US" b="1" dirty="0">
                <a:latin typeface="Tw Cen MT" pitchFamily="34" charset="0"/>
              </a:rPr>
              <a:t>non-blocking I/O </a:t>
            </a:r>
            <a:r>
              <a:rPr lang="en-US" dirty="0">
                <a:latin typeface="Tw Cen MT" pitchFamily="34" charset="0"/>
              </a:rPr>
              <a:t>model, which makes it lightweight.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(from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nodejs.org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!)</a:t>
            </a:r>
          </a:p>
          <a:p>
            <a:r>
              <a:rPr lang="en-US" dirty="0">
                <a:latin typeface="Tw Cen MT" pitchFamily="34" charset="0"/>
              </a:rPr>
              <a:t>It makes use of </a:t>
            </a:r>
            <a:r>
              <a:rPr lang="en-US" b="1" dirty="0">
                <a:latin typeface="Tw Cen MT" pitchFamily="34" charset="0"/>
              </a:rPr>
              <a:t>event-loops</a:t>
            </a:r>
            <a:r>
              <a:rPr lang="en-US" dirty="0">
                <a:latin typeface="Tw Cen MT" pitchFamily="34" charset="0"/>
              </a:rPr>
              <a:t> via JavaScript’s </a:t>
            </a:r>
            <a:r>
              <a:rPr lang="en-US" b="1" dirty="0">
                <a:latin typeface="Tw Cen MT" pitchFamily="34" charset="0"/>
              </a:rPr>
              <a:t>callback</a:t>
            </a:r>
            <a:r>
              <a:rPr lang="en-US" dirty="0">
                <a:latin typeface="Tw Cen MT" pitchFamily="34" charset="0"/>
              </a:rPr>
              <a:t> functionality to implement the non-blocking I/O.</a:t>
            </a:r>
          </a:p>
          <a:p>
            <a:r>
              <a:rPr lang="en-US" dirty="0">
                <a:latin typeface="Tw Cen MT" pitchFamily="34" charset="0"/>
              </a:rPr>
              <a:t>Programs for </a:t>
            </a:r>
            <a:r>
              <a:rPr lang="en-US" dirty="0" err="1">
                <a:latin typeface="Tw Cen MT" pitchFamily="34" charset="0"/>
              </a:rPr>
              <a:t>Node.js</a:t>
            </a:r>
            <a:r>
              <a:rPr lang="en-US" dirty="0">
                <a:latin typeface="Tw Cen MT" pitchFamily="34" charset="0"/>
              </a:rPr>
              <a:t> are written in JavaScript but not in the same JavaScript we are use to. There is no DOM implementation provided by </a:t>
            </a:r>
            <a:r>
              <a:rPr lang="en-US" dirty="0" err="1">
                <a:latin typeface="Tw Cen MT" pitchFamily="34" charset="0"/>
              </a:rPr>
              <a:t>Node.js</a:t>
            </a:r>
            <a:r>
              <a:rPr lang="en-US" dirty="0">
                <a:latin typeface="Tw Cen MT" pitchFamily="34" charset="0"/>
              </a:rPr>
              <a:t>, i.e. you </a:t>
            </a:r>
            <a:r>
              <a:rPr lang="en-US" b="1" dirty="0">
                <a:latin typeface="Tw Cen MT" pitchFamily="34" charset="0"/>
              </a:rPr>
              <a:t>can not</a:t>
            </a:r>
            <a:r>
              <a:rPr lang="en-US" dirty="0">
                <a:latin typeface="Tw Cen MT" pitchFamily="34" charset="0"/>
              </a:rPr>
              <a:t> do this: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element =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r>
              <a:rPr lang="en-US" dirty="0">
                <a:latin typeface="Tw Cen MT" pitchFamily="34" charset="0"/>
              </a:rPr>
              <a:t>Everything inside </a:t>
            </a:r>
            <a:r>
              <a:rPr lang="en-US" dirty="0" err="1">
                <a:latin typeface="Tw Cen MT" pitchFamily="34" charset="0"/>
              </a:rPr>
              <a:t>Node.js</a:t>
            </a:r>
            <a:r>
              <a:rPr lang="en-US" dirty="0">
                <a:latin typeface="Tw Cen MT" pitchFamily="34" charset="0"/>
              </a:rPr>
              <a:t> runs in a </a:t>
            </a:r>
            <a:r>
              <a:rPr lang="en-US" b="1" dirty="0">
                <a:latin typeface="Tw Cen MT" pitchFamily="34" charset="0"/>
              </a:rPr>
              <a:t>single-thread</a:t>
            </a:r>
            <a:r>
              <a:rPr lang="en-US" dirty="0">
                <a:latin typeface="Tw Cen MT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2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cookie security </a:t>
            </a:r>
            <a:r>
              <a:rPr lang="en-US" b="1" dirty="0" smtClean="0"/>
              <a:t>options (code)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68600" y="18157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session = require(</a:t>
            </a:r>
            <a:r>
              <a:rPr lang="en-US" b="1" dirty="0">
                <a:solidFill>
                  <a:srgbClr val="008000"/>
                </a:solidFill>
              </a:rPr>
              <a:t>'cookie-session'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express = require(</a:t>
            </a:r>
            <a:r>
              <a:rPr lang="en-US" b="1" dirty="0">
                <a:solidFill>
                  <a:srgbClr val="008000"/>
                </a:solidFill>
              </a:rPr>
              <a:t>'express'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app = express()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expiryDate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Date(</a:t>
            </a:r>
            <a:r>
              <a:rPr lang="en-US" dirty="0" err="1"/>
              <a:t>Date.now</a:t>
            </a:r>
            <a:r>
              <a:rPr lang="en-US" dirty="0"/>
              <a:t>() + </a:t>
            </a:r>
            <a:r>
              <a:rPr lang="en-US" dirty="0">
                <a:solidFill>
                  <a:srgbClr val="0000FF"/>
                </a:solidFill>
              </a:rPr>
              <a:t>60 </a:t>
            </a:r>
            <a:r>
              <a:rPr lang="en-US" dirty="0"/>
              <a:t>* </a:t>
            </a:r>
            <a:r>
              <a:rPr lang="en-US" dirty="0">
                <a:solidFill>
                  <a:srgbClr val="0000FF"/>
                </a:solidFill>
              </a:rPr>
              <a:t>60 </a:t>
            </a:r>
            <a:r>
              <a:rPr lang="en-US" dirty="0"/>
              <a:t>* </a:t>
            </a:r>
            <a:r>
              <a:rPr lang="en-US" dirty="0">
                <a:solidFill>
                  <a:srgbClr val="0000FF"/>
                </a:solidFill>
              </a:rPr>
              <a:t>1000</a:t>
            </a:r>
            <a:r>
              <a:rPr lang="en-US" dirty="0"/>
              <a:t>) </a:t>
            </a:r>
            <a:r>
              <a:rPr lang="en-US" i="1" dirty="0">
                <a:solidFill>
                  <a:srgbClr val="808080"/>
                </a:solidFill>
              </a:rPr>
              <a:t>// 1 hour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 err="1"/>
              <a:t>app.use</a:t>
            </a:r>
            <a:r>
              <a:rPr lang="en-US" dirty="0"/>
              <a:t>(session({</a:t>
            </a:r>
            <a:br>
              <a:rPr lang="en-US" dirty="0"/>
            </a:br>
            <a:r>
              <a:rPr lang="en-US" dirty="0"/>
              <a:t>  name: </a:t>
            </a:r>
            <a:r>
              <a:rPr lang="en-US" b="1" dirty="0">
                <a:solidFill>
                  <a:srgbClr val="008000"/>
                </a:solidFill>
              </a:rPr>
              <a:t>'session'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keys: [</a:t>
            </a:r>
            <a:r>
              <a:rPr lang="en-US" b="1" dirty="0">
                <a:solidFill>
                  <a:srgbClr val="008000"/>
                </a:solidFill>
              </a:rPr>
              <a:t>'key1'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'key2'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cookie: {</a:t>
            </a:r>
            <a:br>
              <a:rPr lang="en-US" dirty="0"/>
            </a:br>
            <a:r>
              <a:rPr lang="en-US" dirty="0"/>
              <a:t>    secure: </a:t>
            </a:r>
            <a:r>
              <a:rPr lang="en-US" b="1" dirty="0">
                <a:solidFill>
                  <a:srgbClr val="000080"/>
                </a:solidFill>
              </a:rPr>
              <a:t>true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httpOnly</a:t>
            </a:r>
            <a:r>
              <a:rPr lang="en-US" dirty="0"/>
              <a:t>: </a:t>
            </a:r>
            <a:r>
              <a:rPr lang="en-US" b="1" dirty="0">
                <a:solidFill>
                  <a:srgbClr val="000080"/>
                </a:solidFill>
              </a:rPr>
              <a:t>true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domain: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example.com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path: </a:t>
            </a:r>
            <a:r>
              <a:rPr lang="en-US" b="1" dirty="0">
                <a:solidFill>
                  <a:srgbClr val="008000"/>
                </a:solidFill>
              </a:rPr>
              <a:t>'foo/bar'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expires: </a:t>
            </a:r>
            <a:r>
              <a:rPr lang="en-US" dirty="0" err="1"/>
              <a:t>expiryDate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}))</a:t>
            </a:r>
          </a:p>
        </p:txBody>
      </p:sp>
    </p:spTree>
    <p:extLst>
      <p:ext uri="{BB962C8B-B14F-4D97-AF65-F5344CB8AC3E}">
        <p14:creationId xmlns:p14="http://schemas.microsoft.com/office/powerpoint/2010/main" val="165660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Ensure your dependencies are </a:t>
            </a:r>
            <a:r>
              <a:rPr lang="en-US" b="1" dirty="0" smtClean="0"/>
              <a:t>secure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Npm</a:t>
            </a:r>
            <a:r>
              <a:rPr lang="en-US" dirty="0" smtClean="0"/>
              <a:t> is powerful tool</a:t>
            </a:r>
          </a:p>
          <a:p>
            <a:r>
              <a:rPr lang="en-US" dirty="0"/>
              <a:t>But the packages that you use may contain critical security vulnerabilities </a:t>
            </a:r>
            <a:endParaRPr lang="en-US" dirty="0" smtClean="0"/>
          </a:p>
          <a:p>
            <a:r>
              <a:rPr lang="en-US" dirty="0"/>
              <a:t>two tools to help ensure the security of third-party packages </a:t>
            </a:r>
            <a:endParaRPr lang="en-US" dirty="0" smtClean="0"/>
          </a:p>
          <a:p>
            <a:r>
              <a:rPr lang="en-US" dirty="0" err="1" smtClean="0"/>
              <a:t>nsp</a:t>
            </a:r>
            <a:endParaRPr lang="en-US" dirty="0" smtClean="0"/>
          </a:p>
          <a:p>
            <a:pPr lvl="1"/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nsp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g</a:t>
            </a:r>
          </a:p>
          <a:p>
            <a:pPr lvl="1"/>
            <a:r>
              <a:rPr lang="en-US" dirty="0" err="1"/>
              <a:t>nsp</a:t>
            </a:r>
            <a:r>
              <a:rPr lang="en-US" dirty="0"/>
              <a:t> </a:t>
            </a:r>
            <a:r>
              <a:rPr lang="en-US" dirty="0" smtClean="0"/>
              <a:t>check</a:t>
            </a:r>
          </a:p>
          <a:p>
            <a:r>
              <a:rPr lang="en-US" dirty="0" err="1" smtClean="0"/>
              <a:t>Snyk</a:t>
            </a:r>
            <a:endParaRPr lang="en-US" dirty="0" smtClean="0"/>
          </a:p>
          <a:p>
            <a:pPr lvl="1"/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 smtClean="0"/>
              <a:t>snyk</a:t>
            </a:r>
            <a:endParaRPr lang="en-US" dirty="0" smtClean="0"/>
          </a:p>
          <a:p>
            <a:pPr lvl="1"/>
            <a:r>
              <a:rPr lang="en-US" dirty="0" err="1"/>
              <a:t>snyk</a:t>
            </a:r>
            <a:r>
              <a:rPr lang="en-US" dirty="0"/>
              <a:t> </a:t>
            </a:r>
            <a:r>
              <a:rPr lang="en-US" dirty="0" smtClean="0"/>
              <a:t>test </a:t>
            </a:r>
          </a:p>
          <a:p>
            <a:pPr lvl="1"/>
            <a:r>
              <a:rPr lang="th-TH" dirty="0" smtClean="0"/>
              <a:t>หรือ </a:t>
            </a:r>
            <a:r>
              <a:rPr lang="en-US" dirty="0" err="1"/>
              <a:t>snyk</a:t>
            </a:r>
            <a:r>
              <a:rPr lang="en-US" dirty="0"/>
              <a:t> wizard</a:t>
            </a:r>
          </a:p>
        </p:txBody>
      </p:sp>
    </p:spTree>
    <p:extLst>
      <p:ext uri="{BB962C8B-B14F-4D97-AF65-F5344CB8AC3E}">
        <p14:creationId xmlns:p14="http://schemas.microsoft.com/office/powerpoint/2010/main" val="2236656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Avoid other known </a:t>
            </a:r>
            <a:r>
              <a:rPr lang="en-US" b="1" dirty="0" smtClean="0"/>
              <a:t>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checking 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Node Security Project</a:t>
            </a:r>
            <a:r>
              <a:rPr lang="en-US" dirty="0"/>
              <a:t> or </a:t>
            </a:r>
            <a:r>
              <a:rPr lang="en-US" dirty="0" smtClean="0">
                <a:hlinkClick r:id="rId3"/>
              </a:rPr>
              <a:t>Snyk</a:t>
            </a:r>
            <a:endParaRPr lang="en-US" dirty="0" smtClean="0"/>
          </a:p>
          <a:p>
            <a:r>
              <a:rPr lang="en-US" dirty="0"/>
              <a:t>Familiarize yourself with known </a:t>
            </a:r>
            <a:r>
              <a:rPr lang="en-US" dirty="0">
                <a:hlinkClick r:id="rId4"/>
              </a:rPr>
              <a:t>web vulnerabilities</a:t>
            </a:r>
            <a:r>
              <a:rPr lang="en-US" dirty="0"/>
              <a:t> and take precautions to avoid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540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considerations</a:t>
            </a:r>
            <a:br>
              <a:rPr lang="en-US" b="1" dirty="0"/>
            </a:br>
            <a:r>
              <a:rPr lang="en-US" b="1" dirty="0"/>
              <a:t>-</a:t>
            </a:r>
            <a:r>
              <a:rPr lang="en-US" dirty="0" err="1" smtClean="0"/>
              <a:t>Node.js</a:t>
            </a:r>
            <a:r>
              <a:rPr lang="en-US" dirty="0" smtClean="0"/>
              <a:t> security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Implement rate-limiting to prevent brute-force attacks against authentication. One way to do this is to use </a:t>
            </a:r>
            <a:r>
              <a:rPr lang="en-US" dirty="0">
                <a:hlinkClick r:id="rId2"/>
              </a:rPr>
              <a:t>StrongLoop API Gateway</a:t>
            </a:r>
            <a:r>
              <a:rPr lang="en-US" dirty="0"/>
              <a:t> to enforce a rate-limiting policy. Alternatively, you can use middleware such as </a:t>
            </a:r>
            <a:r>
              <a:rPr lang="en-US" dirty="0">
                <a:hlinkClick r:id="rId3"/>
              </a:rPr>
              <a:t>express-limiter</a:t>
            </a:r>
            <a:r>
              <a:rPr lang="en-US" dirty="0"/>
              <a:t>, but doing so will require you to modify your code somewhat.</a:t>
            </a:r>
          </a:p>
          <a:p>
            <a:r>
              <a:rPr lang="en-US" dirty="0"/>
              <a:t>Use </a:t>
            </a:r>
            <a:r>
              <a:rPr lang="en-US" dirty="0">
                <a:hlinkClick r:id="rId4"/>
              </a:rPr>
              <a:t>csurf</a:t>
            </a:r>
            <a:r>
              <a:rPr lang="en-US" dirty="0"/>
              <a:t> middleware to protect against cross-site request forgery (CSRF).</a:t>
            </a:r>
          </a:p>
          <a:p>
            <a:r>
              <a:rPr lang="en-US" dirty="0"/>
              <a:t>Always filter and sanitize user input to protect against cross-site scripting (XSS) and command injection attacks.</a:t>
            </a:r>
          </a:p>
          <a:p>
            <a:r>
              <a:rPr lang="en-US" dirty="0"/>
              <a:t>Defend against SQL injection attacks by using parameterized queries or prepared statements.</a:t>
            </a:r>
          </a:p>
          <a:p>
            <a:r>
              <a:rPr lang="en-US" dirty="0"/>
              <a:t>Use the open-source </a:t>
            </a:r>
            <a:r>
              <a:rPr lang="en-US" dirty="0">
                <a:hlinkClick r:id="rId5"/>
              </a:rPr>
              <a:t>sqlmap</a:t>
            </a:r>
            <a:r>
              <a:rPr lang="en-US" dirty="0"/>
              <a:t> tool to detect SQL injection vulnerabilities in your app.</a:t>
            </a:r>
          </a:p>
          <a:p>
            <a:r>
              <a:rPr lang="en-US" dirty="0"/>
              <a:t>Use the </a:t>
            </a:r>
            <a:r>
              <a:rPr lang="en-US" dirty="0">
                <a:hlinkClick r:id="rId6"/>
              </a:rPr>
              <a:t>nmap</a:t>
            </a:r>
            <a:r>
              <a:rPr lang="en-US" dirty="0"/>
              <a:t> and </a:t>
            </a:r>
            <a:r>
              <a:rPr lang="en-US" dirty="0">
                <a:hlinkClick r:id="rId7"/>
              </a:rPr>
              <a:t>sslyze</a:t>
            </a:r>
            <a:r>
              <a:rPr lang="en-US" dirty="0"/>
              <a:t> tools to test the configuration of your SSL ciphers, keys, and renegotiation as well as the validity of your certificate.</a:t>
            </a:r>
          </a:p>
          <a:p>
            <a:r>
              <a:rPr lang="en-US" dirty="0"/>
              <a:t>Use </a:t>
            </a:r>
            <a:r>
              <a:rPr lang="en-US" dirty="0">
                <a:hlinkClick r:id="rId8"/>
              </a:rPr>
              <a:t>safe-regex</a:t>
            </a:r>
            <a:r>
              <a:rPr lang="en-US" dirty="0"/>
              <a:t> to ensure your regular expressions are not susceptible to </a:t>
            </a:r>
            <a:r>
              <a:rPr lang="en-US" dirty="0">
                <a:hlinkClick r:id="rId9"/>
              </a:rPr>
              <a:t>regular expression denial of service</a:t>
            </a:r>
            <a:r>
              <a:rPr lang="en-US" dirty="0"/>
              <a:t> attacks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r>
              <a:rPr lang="en-US" b="1" dirty="0"/>
              <a:t>: performance and </a:t>
            </a:r>
            <a:r>
              <a:rPr lang="en-US" b="1" dirty="0" smtClean="0"/>
              <a:t>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Things to do in your code (the dev part):</a:t>
            </a:r>
          </a:p>
          <a:p>
            <a:pPr lvl="1"/>
            <a:r>
              <a:rPr lang="en-US" dirty="0" smtClean="0"/>
              <a:t>Use gzip compression</a:t>
            </a:r>
          </a:p>
          <a:p>
            <a:pPr lvl="1"/>
            <a:r>
              <a:rPr lang="en-US" dirty="0" smtClean="0"/>
              <a:t>Don’t use synchronous functions</a:t>
            </a:r>
          </a:p>
          <a:p>
            <a:pPr lvl="1"/>
            <a:r>
              <a:rPr lang="en-US" dirty="0" smtClean="0"/>
              <a:t>Do logging correctly</a:t>
            </a:r>
          </a:p>
          <a:p>
            <a:pPr lvl="1"/>
            <a:r>
              <a:rPr lang="en-US" dirty="0" smtClean="0"/>
              <a:t>Handle exceptions properly</a:t>
            </a:r>
          </a:p>
          <a:p>
            <a:r>
              <a:rPr lang="en-US" dirty="0" smtClean="0"/>
              <a:t>Things to do in your environment / setup (the ops part):</a:t>
            </a:r>
          </a:p>
          <a:p>
            <a:pPr lvl="1"/>
            <a:r>
              <a:rPr lang="en-US" dirty="0" smtClean="0"/>
              <a:t>Set NODE_ENV to “production”</a:t>
            </a:r>
          </a:p>
          <a:p>
            <a:pPr lvl="1"/>
            <a:r>
              <a:rPr lang="en-US" dirty="0" smtClean="0"/>
              <a:t>Ensure your app automatically restarts</a:t>
            </a:r>
          </a:p>
          <a:p>
            <a:pPr lvl="1"/>
            <a:r>
              <a:rPr lang="en-US" dirty="0" smtClean="0"/>
              <a:t>Run your app in a cluster</a:t>
            </a:r>
          </a:p>
          <a:p>
            <a:pPr lvl="1"/>
            <a:r>
              <a:rPr lang="en-US" dirty="0" smtClean="0"/>
              <a:t>Cache request results</a:t>
            </a:r>
          </a:p>
          <a:p>
            <a:pPr lvl="1"/>
            <a:r>
              <a:rPr lang="en-US" dirty="0" smtClean="0"/>
              <a:t>Use a load balancer</a:t>
            </a:r>
          </a:p>
          <a:p>
            <a:pPr lvl="1"/>
            <a:r>
              <a:rPr lang="en-US" dirty="0" smtClean="0"/>
              <a:t>Use a reverse proxy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3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 in your code (the dev part)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gzip</a:t>
            </a:r>
            <a:r>
              <a:rPr lang="en-US" dirty="0"/>
              <a:t> </a:t>
            </a:r>
            <a:r>
              <a:rPr lang="en-US" dirty="0" smtClean="0"/>
              <a:t>compression</a:t>
            </a:r>
          </a:p>
          <a:p>
            <a:r>
              <a:rPr lang="en-US" dirty="0" smtClean="0"/>
              <a:t>Don’t </a:t>
            </a:r>
            <a:r>
              <a:rPr lang="en-US" dirty="0"/>
              <a:t>use synchronous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Do </a:t>
            </a:r>
            <a:r>
              <a:rPr lang="en-US" dirty="0"/>
              <a:t>logging </a:t>
            </a:r>
            <a:r>
              <a:rPr lang="en-US" dirty="0" smtClean="0"/>
              <a:t>correctly</a:t>
            </a:r>
          </a:p>
          <a:p>
            <a:r>
              <a:rPr lang="en-US" dirty="0" smtClean="0"/>
              <a:t>Handle </a:t>
            </a:r>
            <a:r>
              <a:rPr lang="en-US" dirty="0"/>
              <a:t>exceptions properly</a:t>
            </a:r>
          </a:p>
        </p:txBody>
      </p:sp>
    </p:spTree>
    <p:extLst>
      <p:ext uri="{BB962C8B-B14F-4D97-AF65-F5344CB8AC3E}">
        <p14:creationId xmlns:p14="http://schemas.microsoft.com/office/powerpoint/2010/main" val="1622718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</a:t>
            </a:r>
            <a:r>
              <a:rPr lang="en-US" b="1" dirty="0" err="1"/>
              <a:t>gzip</a:t>
            </a:r>
            <a:r>
              <a:rPr lang="en-US" b="1" dirty="0"/>
              <a:t> </a:t>
            </a:r>
            <a:r>
              <a:rPr lang="en-US" b="1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13099"/>
            <a:ext cx="10515600" cy="2963863"/>
          </a:xfrm>
        </p:spPr>
        <p:txBody>
          <a:bodyPr/>
          <a:lstStyle/>
          <a:p>
            <a:r>
              <a:rPr lang="en-US" dirty="0" smtClean="0"/>
              <a:t>But actually we do this in </a:t>
            </a:r>
            <a:r>
              <a:rPr lang="en-US" dirty="0"/>
              <a:t>a reverse proxy </a:t>
            </a:r>
            <a:r>
              <a:rPr lang="en-US" dirty="0" smtClean="0"/>
              <a:t>level (such as Nginx)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5842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compression = require(</a:t>
            </a:r>
            <a:r>
              <a:rPr lang="en-US" b="1" dirty="0">
                <a:solidFill>
                  <a:srgbClr val="008000"/>
                </a:solidFill>
              </a:rPr>
              <a:t>'compression'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express = require(</a:t>
            </a:r>
            <a:r>
              <a:rPr lang="en-US" b="1" dirty="0">
                <a:solidFill>
                  <a:srgbClr val="008000"/>
                </a:solidFill>
              </a:rPr>
              <a:t>'express'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app = express()</a:t>
            </a:r>
            <a:br>
              <a:rPr lang="en-US" dirty="0"/>
            </a:br>
            <a:r>
              <a:rPr lang="en-US" dirty="0" err="1"/>
              <a:t>app.use</a:t>
            </a:r>
            <a:r>
              <a:rPr lang="en-US" dirty="0"/>
              <a:t>(compression())</a:t>
            </a:r>
          </a:p>
        </p:txBody>
      </p:sp>
    </p:spTree>
    <p:extLst>
      <p:ext uri="{BB962C8B-B14F-4D97-AF65-F5344CB8AC3E}">
        <p14:creationId xmlns:p14="http://schemas.microsoft.com/office/powerpoint/2010/main" val="14252051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 use synchronous </a:t>
            </a:r>
            <a:r>
              <a:rPr lang="en-US" b="1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Node.js</a:t>
            </a:r>
            <a:r>
              <a:rPr lang="en-US" dirty="0"/>
              <a:t> 4.0+ or </a:t>
            </a:r>
            <a:r>
              <a:rPr lang="en-US" dirty="0" err="1"/>
              <a:t>io.js</a:t>
            </a:r>
            <a:r>
              <a:rPr lang="en-US" dirty="0"/>
              <a:t> 2.1.0</a:t>
            </a:r>
            <a:r>
              <a:rPr lang="en-US" dirty="0" smtClean="0"/>
              <a:t>+ </a:t>
            </a:r>
          </a:p>
          <a:p>
            <a:pPr lvl="1"/>
            <a:r>
              <a:rPr lang="en-US" dirty="0"/>
              <a:t> </a:t>
            </a:r>
            <a:r>
              <a:rPr lang="en-US" dirty="0"/>
              <a:t>--trace-sync-</a:t>
            </a:r>
            <a:r>
              <a:rPr lang="en-US" dirty="0" err="1"/>
              <a:t>io</a:t>
            </a:r>
            <a:r>
              <a:rPr lang="en-US" dirty="0"/>
              <a:t> command-line flag to print a warning and a stack trace whenever your application uses a synchronous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437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 logging </a:t>
            </a:r>
            <a:r>
              <a:rPr lang="en-US" b="1" dirty="0" smtClean="0"/>
              <a:t>correctly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console.log</a:t>
            </a:r>
            <a:r>
              <a:rPr lang="en-US" dirty="0"/>
              <a:t>()</a:t>
            </a:r>
            <a:r>
              <a:rPr lang="en-US" dirty="0"/>
              <a:t> or </a:t>
            </a:r>
            <a:r>
              <a:rPr lang="en-US" dirty="0" err="1"/>
              <a:t>console.error</a:t>
            </a:r>
            <a:r>
              <a:rPr lang="en-US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Use only in development !! </a:t>
            </a:r>
          </a:p>
          <a:p>
            <a:pPr lvl="1"/>
            <a:r>
              <a:rPr lang="en-US" dirty="0" smtClean="0"/>
              <a:t>This is synchronous </a:t>
            </a:r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www.npmjs.com/package/debug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 install </a:t>
            </a:r>
            <a:r>
              <a:rPr lang="en-US" dirty="0" smtClean="0"/>
              <a:t>debug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46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00" y="419944"/>
            <a:ext cx="4140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debug = require(</a:t>
            </a:r>
            <a:r>
              <a:rPr lang="en-US" b="1" dirty="0">
                <a:solidFill>
                  <a:srgbClr val="008000"/>
                </a:solidFill>
              </a:rPr>
              <a:t>'debug'</a:t>
            </a:r>
            <a:r>
              <a:rPr lang="en-US" dirty="0"/>
              <a:t>)(</a:t>
            </a:r>
            <a:r>
              <a:rPr lang="en-US" b="1" dirty="0">
                <a:solidFill>
                  <a:srgbClr val="008000"/>
                </a:solidFill>
              </a:rPr>
              <a:t>'http'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, http = require(</a:t>
            </a:r>
            <a:r>
              <a:rPr lang="en-US" b="1" dirty="0">
                <a:solidFill>
                  <a:srgbClr val="008000"/>
                </a:solidFill>
              </a:rPr>
              <a:t>'http'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, name = </a:t>
            </a:r>
            <a:r>
              <a:rPr lang="en-US" b="1" dirty="0">
                <a:solidFill>
                  <a:srgbClr val="008000"/>
                </a:solidFill>
              </a:rPr>
              <a:t>'My App'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>
                <a:solidFill>
                  <a:srgbClr val="808080"/>
                </a:solidFill>
              </a:rPr>
              <a:t>// fake app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/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/>
              <a:t>debug(</a:t>
            </a:r>
            <a:r>
              <a:rPr lang="en-US" b="1" dirty="0">
                <a:solidFill>
                  <a:srgbClr val="008000"/>
                </a:solidFill>
              </a:rPr>
              <a:t>'booting %o'</a:t>
            </a:r>
            <a:r>
              <a:rPr lang="en-US" dirty="0"/>
              <a:t>, name);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http.createServer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err="1"/>
              <a:t>req</a:t>
            </a:r>
            <a:r>
              <a:rPr lang="en-US" dirty="0"/>
              <a:t>, res){</a:t>
            </a:r>
            <a:br>
              <a:rPr lang="en-US" dirty="0"/>
            </a:br>
            <a:r>
              <a:rPr lang="en-US" dirty="0"/>
              <a:t>  debug(</a:t>
            </a:r>
            <a:r>
              <a:rPr lang="en-US" dirty="0" err="1"/>
              <a:t>req.method</a:t>
            </a:r>
            <a:r>
              <a:rPr lang="en-US" dirty="0"/>
              <a:t> + </a:t>
            </a:r>
            <a:r>
              <a:rPr lang="en-US" b="1" dirty="0">
                <a:solidFill>
                  <a:srgbClr val="008000"/>
                </a:solidFill>
              </a:rPr>
              <a:t>' ' </a:t>
            </a:r>
            <a:r>
              <a:rPr lang="en-US" dirty="0"/>
              <a:t>+ </a:t>
            </a:r>
            <a:r>
              <a:rPr lang="en-US" dirty="0" err="1"/>
              <a:t>req.url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res.end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'hello</a:t>
            </a:r>
            <a:r>
              <a:rPr lang="en-US" b="1" dirty="0">
                <a:solidFill>
                  <a:srgbClr val="000080"/>
                </a:solidFill>
              </a:rPr>
              <a:t>\n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}).listen(</a:t>
            </a:r>
            <a:r>
              <a:rPr lang="en-US" dirty="0">
                <a:solidFill>
                  <a:srgbClr val="0000FF"/>
                </a:solidFill>
              </a:rPr>
              <a:t>3000</a:t>
            </a:r>
            <a:r>
              <a:rPr lang="en-US" dirty="0"/>
              <a:t>, </a:t>
            </a:r>
            <a:r>
              <a:rPr lang="en-US" b="1" dirty="0">
                <a:solidFill>
                  <a:srgbClr val="000080"/>
                </a:solidFill>
              </a:rPr>
              <a:t>function</a:t>
            </a:r>
            <a:r>
              <a:rPr lang="en-US" dirty="0"/>
              <a:t>(){</a:t>
            </a:r>
            <a:br>
              <a:rPr lang="en-US" dirty="0"/>
            </a:br>
            <a:r>
              <a:rPr lang="en-US" dirty="0"/>
              <a:t>  debug(</a:t>
            </a:r>
            <a:r>
              <a:rPr lang="en-US" b="1" dirty="0">
                <a:solidFill>
                  <a:srgbClr val="008000"/>
                </a:solidFill>
              </a:rPr>
              <a:t>'listening'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>
                <a:solidFill>
                  <a:srgbClr val="808080"/>
                </a:solidFill>
              </a:rPr>
              <a:t>// fake worker of some kind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/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/>
              <a:t>require(</a:t>
            </a:r>
            <a:r>
              <a:rPr lang="en-US" b="1" dirty="0">
                <a:solidFill>
                  <a:srgbClr val="008000"/>
                </a:solidFill>
              </a:rPr>
              <a:t>'./worker'</a:t>
            </a:r>
            <a:r>
              <a:rPr lang="en-US" dirty="0"/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6705600" y="41994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80"/>
                </a:solidFill>
              </a:rPr>
              <a:t>var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a = require(</a:t>
            </a:r>
            <a:r>
              <a:rPr lang="en-US" b="1" dirty="0">
                <a:solidFill>
                  <a:srgbClr val="008000"/>
                </a:solidFill>
              </a:rPr>
              <a:t>'debug'</a:t>
            </a:r>
            <a:r>
              <a:rPr lang="en-US" dirty="0"/>
              <a:t>)(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worker:a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, b = require(</a:t>
            </a:r>
            <a:r>
              <a:rPr lang="en-US" b="1" dirty="0">
                <a:solidFill>
                  <a:srgbClr val="008000"/>
                </a:solidFill>
              </a:rPr>
              <a:t>'debug'</a:t>
            </a:r>
            <a:r>
              <a:rPr lang="en-US" dirty="0"/>
              <a:t>)(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err="1">
                <a:solidFill>
                  <a:srgbClr val="008000"/>
                </a:solidFill>
              </a:rPr>
              <a:t>worker:b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work() {</a:t>
            </a:r>
            <a:br>
              <a:rPr lang="en-US" dirty="0"/>
            </a:br>
            <a:r>
              <a:rPr lang="en-US" dirty="0"/>
              <a:t>  a(</a:t>
            </a:r>
            <a:r>
              <a:rPr lang="en-US" b="1" dirty="0">
                <a:solidFill>
                  <a:srgbClr val="008000"/>
                </a:solidFill>
              </a:rPr>
              <a:t>'doing lots of uninteresting work'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setTimeout</a:t>
            </a:r>
            <a:r>
              <a:rPr lang="en-US" dirty="0"/>
              <a:t>(work, </a:t>
            </a:r>
            <a:r>
              <a:rPr lang="en-US" dirty="0" err="1"/>
              <a:t>Math.random</a:t>
            </a:r>
            <a:r>
              <a:rPr lang="en-US" dirty="0"/>
              <a:t>() * </a:t>
            </a:r>
            <a:r>
              <a:rPr lang="en-US" dirty="0">
                <a:solidFill>
                  <a:srgbClr val="0000FF"/>
                </a:solidFill>
              </a:rPr>
              <a:t>1000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work();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 err="1"/>
              <a:t>workb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b(</a:t>
            </a:r>
            <a:r>
              <a:rPr lang="en-US" b="1" dirty="0">
                <a:solidFill>
                  <a:srgbClr val="008000"/>
                </a:solidFill>
              </a:rPr>
              <a:t>'doing some work'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setTimeout</a:t>
            </a:r>
            <a:r>
              <a:rPr lang="en-US" dirty="0"/>
              <a:t>(</a:t>
            </a:r>
            <a:r>
              <a:rPr lang="en-US" dirty="0" err="1"/>
              <a:t>workb</a:t>
            </a:r>
            <a:r>
              <a:rPr lang="en-US" dirty="0"/>
              <a:t>, </a:t>
            </a:r>
            <a:r>
              <a:rPr lang="en-US" dirty="0" err="1"/>
              <a:t>Math.random</a:t>
            </a:r>
            <a:r>
              <a:rPr lang="en-US" dirty="0"/>
              <a:t>() * </a:t>
            </a:r>
            <a:r>
              <a:rPr lang="en-US" dirty="0">
                <a:solidFill>
                  <a:srgbClr val="0000FF"/>
                </a:solidFill>
              </a:rPr>
              <a:t>2000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workb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2376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3314</Words>
  <Application>Microsoft Macintosh PowerPoint</Application>
  <PresentationFormat>Widescreen</PresentationFormat>
  <Paragraphs>753</Paragraphs>
  <Slides>140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3" baseType="lpstr">
      <vt:lpstr>Calibri</vt:lpstr>
      <vt:lpstr>Calibri Light</vt:lpstr>
      <vt:lpstr>Consolas</vt:lpstr>
      <vt:lpstr>Cordia New</vt:lpstr>
      <vt:lpstr>Courier New</vt:lpstr>
      <vt:lpstr>Gill Sans MT</vt:lpstr>
      <vt:lpstr>Mangal</vt:lpstr>
      <vt:lpstr>Roboto</vt:lpstr>
      <vt:lpstr>Times New Roman</vt:lpstr>
      <vt:lpstr>Tw Cen MT</vt:lpstr>
      <vt:lpstr>Verdana</vt:lpstr>
      <vt:lpstr>Arial</vt:lpstr>
      <vt:lpstr>Office Theme</vt:lpstr>
      <vt:lpstr>NodeJS + ExpressJS</vt:lpstr>
      <vt:lpstr>Day2</vt:lpstr>
      <vt:lpstr>Why is JavaScript Beautiful?</vt:lpstr>
      <vt:lpstr>ECMAScript Versions</vt:lpstr>
      <vt:lpstr>How to use ES6 today?</vt:lpstr>
      <vt:lpstr>Why Node.js</vt:lpstr>
      <vt:lpstr>PowerPoint Presentation</vt:lpstr>
      <vt:lpstr>What is node.js? </vt:lpstr>
      <vt:lpstr>More on node.js</vt:lpstr>
      <vt:lpstr>Advantages of Node.js</vt:lpstr>
      <vt:lpstr>Who uses Node.js </vt:lpstr>
      <vt:lpstr>What can you do with Node.js ?</vt:lpstr>
      <vt:lpstr>Difference between synchronous and asynchronous</vt:lpstr>
      <vt:lpstr>Synchronous example</vt:lpstr>
      <vt:lpstr>Asynchronous Example</vt:lpstr>
      <vt:lpstr>Asynchronous Example</vt:lpstr>
      <vt:lpstr>Some Theory: Event-loops</vt:lpstr>
      <vt:lpstr>Few more examples...</vt:lpstr>
      <vt:lpstr>PowerPoint Presentation</vt:lpstr>
      <vt:lpstr>Phantomjs</vt:lpstr>
      <vt:lpstr>PowerPoint Presentation</vt:lpstr>
      <vt:lpstr>There is a problem with callbacks....</vt:lpstr>
      <vt:lpstr>How to avoid callbacks?</vt:lpstr>
      <vt:lpstr>Example-1: Getting Started &amp; Hello World</vt:lpstr>
      <vt:lpstr>Example -2 &amp;3 (HTTP Server &amp; TCP Server)</vt:lpstr>
      <vt:lpstr>Node.js Ecosystem</vt:lpstr>
      <vt:lpstr>Example-4: Lets connect to a DB (MongoDB)</vt:lpstr>
      <vt:lpstr>When to use Node.js?</vt:lpstr>
      <vt:lpstr>Example-5: Twitter Streaming</vt:lpstr>
      <vt:lpstr>PowerPoint Presentation</vt:lpstr>
      <vt:lpstr>Some Node.js benchmarks</vt:lpstr>
      <vt:lpstr>When to not use Node.js</vt:lpstr>
      <vt:lpstr>Appendix-1: Who is using Node.js in production?</vt:lpstr>
      <vt:lpstr>Appendix-2: Some Good Modules</vt:lpstr>
      <vt:lpstr>NPM</vt:lpstr>
      <vt:lpstr>More on NPM</vt:lpstr>
      <vt:lpstr>Package.json</vt:lpstr>
      <vt:lpstr>Advantages of small packages</vt:lpstr>
      <vt:lpstr>Express</vt:lpstr>
      <vt:lpstr>What is Express js? </vt:lpstr>
      <vt:lpstr>Advantages of Express:</vt:lpstr>
      <vt:lpstr>Frameworks built on Express</vt:lpstr>
      <vt:lpstr>Install</vt:lpstr>
      <vt:lpstr>Hello World</vt:lpstr>
      <vt:lpstr>Using Express Generator</vt:lpstr>
      <vt:lpstr>Goto http://localhost:3000</vt:lpstr>
      <vt:lpstr>Generated structure</vt:lpstr>
      <vt:lpstr> Middle</vt:lpstr>
      <vt:lpstr> Middle</vt:lpstr>
      <vt:lpstr> Middle</vt:lpstr>
      <vt:lpstr> Middle</vt:lpstr>
      <vt:lpstr> Middle</vt:lpstr>
      <vt:lpstr> Middle</vt:lpstr>
      <vt:lpstr>PowerPoint Presentation</vt:lpstr>
      <vt:lpstr>router.get &amp; app.get</vt:lpstr>
      <vt:lpstr>Router = create modular, mountable route handlers</vt:lpstr>
      <vt:lpstr> Middle</vt:lpstr>
      <vt:lpstr> Middle</vt:lpstr>
      <vt:lpstr> Request</vt:lpstr>
      <vt:lpstr> Request</vt:lpstr>
      <vt:lpstr> Request</vt:lpstr>
      <vt:lpstr> Request</vt:lpstr>
      <vt:lpstr> Request</vt:lpstr>
      <vt:lpstr> Request</vt:lpstr>
      <vt:lpstr>PowerPoint Presentation</vt:lpstr>
      <vt:lpstr>PowerPoint Presentation</vt:lpstr>
      <vt:lpstr>PowerPoint Presentation</vt:lpstr>
      <vt:lpstr>PowerPoint Presentation</vt:lpstr>
      <vt:lpstr>Request is READ only  in ExpressJS</vt:lpstr>
      <vt:lpstr> Response</vt:lpstr>
      <vt:lpstr> Response</vt:lpstr>
      <vt:lpstr> Response</vt:lpstr>
      <vt:lpstr> Response</vt:lpstr>
      <vt:lpstr> Response</vt:lpstr>
      <vt:lpstr> Response</vt:lpstr>
      <vt:lpstr> Response</vt:lpstr>
      <vt:lpstr> Response</vt:lpstr>
      <vt:lpstr>Response write data in Express</vt:lpstr>
      <vt:lpstr>Database integration with PostgreSQL</vt:lpstr>
      <vt:lpstr>Sequelize</vt:lpstr>
      <vt:lpstr>Sequelize - Code </vt:lpstr>
      <vt:lpstr>Best Practices - Security</vt:lpstr>
      <vt:lpstr>Don’t use deprecated or vulnerable versions of Express</vt:lpstr>
      <vt:lpstr>Use TLS</vt:lpstr>
      <vt:lpstr>Use Helmet</vt:lpstr>
      <vt:lpstr>Sample code of Helmet</vt:lpstr>
      <vt:lpstr>Use cookies securely</vt:lpstr>
      <vt:lpstr>Don’t use the default session cookie name</vt:lpstr>
      <vt:lpstr>Set cookie security options</vt:lpstr>
      <vt:lpstr>Set cookie security options (code)</vt:lpstr>
      <vt:lpstr>Ensure your dependencies are secure</vt:lpstr>
      <vt:lpstr>Avoid other known vulnerabilities</vt:lpstr>
      <vt:lpstr>Additional considerations -Node.js security checklist</vt:lpstr>
      <vt:lpstr>Best Practices: performance and reliability</vt:lpstr>
      <vt:lpstr>Things to do in your code (the dev part)</vt:lpstr>
      <vt:lpstr>Use gzip compression</vt:lpstr>
      <vt:lpstr>Don’t use synchronous functions</vt:lpstr>
      <vt:lpstr>Do logging correctly</vt:lpstr>
      <vt:lpstr>PowerPoint Presentation</vt:lpstr>
      <vt:lpstr>PowerPoint Presentation</vt:lpstr>
      <vt:lpstr>Handle exceptions properly</vt:lpstr>
      <vt:lpstr>Use try-catch</vt:lpstr>
      <vt:lpstr>Use promises</vt:lpstr>
      <vt:lpstr>Things to do in your environment / setup</vt:lpstr>
      <vt:lpstr>Set NODE_ENV to “production”</vt:lpstr>
      <vt:lpstr>Ensure your app automatically restarts</vt:lpstr>
      <vt:lpstr>Using a process manager</vt:lpstr>
      <vt:lpstr>More features from StrongLoop PM</vt:lpstr>
      <vt:lpstr>Use an init system</vt:lpstr>
      <vt:lpstr>Systemd (Linux system and service manager)</vt:lpstr>
      <vt:lpstr>StrongLoop PM as a systemd service</vt:lpstr>
      <vt:lpstr>Run your app in a cluster</vt:lpstr>
      <vt:lpstr>Cache request results</vt:lpstr>
      <vt:lpstr>Use a load balancer</vt:lpstr>
      <vt:lpstr>Use a reverse proxy</vt:lpstr>
      <vt:lpstr>Restful API with Express</vt:lpstr>
      <vt:lpstr>todoListModel.js</vt:lpstr>
      <vt:lpstr>todoListRoutes.js</vt:lpstr>
      <vt:lpstr>todoListController.js</vt:lpstr>
      <vt:lpstr>server.js</vt:lpstr>
      <vt:lpstr>Javascript Standard Style - who</vt:lpstr>
      <vt:lpstr>Javascript Standard Style - who</vt:lpstr>
      <vt:lpstr>Usage</vt:lpstr>
      <vt:lpstr>Javascript Standard Style</vt:lpstr>
      <vt:lpstr>Use 2 spaces for indentation.</vt:lpstr>
      <vt:lpstr>Use single quotes for strings except to avoid escaping.</vt:lpstr>
      <vt:lpstr>No unused variables.</vt:lpstr>
      <vt:lpstr>Add a space after keywords.</vt:lpstr>
      <vt:lpstr>Add a space before a function declaration's parentheses.</vt:lpstr>
      <vt:lpstr>Always use === instead of ==.</vt:lpstr>
      <vt:lpstr>Infix operators must be spaced.</vt:lpstr>
      <vt:lpstr>Commas should have a space after them.</vt:lpstr>
      <vt:lpstr>Keep else statements on the same line as their curly braces.</vt:lpstr>
      <vt:lpstr>For multi-line if statements, use curly braces.</vt:lpstr>
      <vt:lpstr>Always handle the err function parameter.</vt:lpstr>
      <vt:lpstr>Use camelcase when naming variables and functions.</vt:lpstr>
      <vt:lpstr>Much more…..</vt:lpstr>
      <vt:lpstr>End</vt:lpstr>
      <vt:lpstr>PowerPoint Presentation</vt:lpstr>
      <vt:lpstr>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+ Express + Git + Teamwork + Agile Developments + Automated Testing</dc:title>
  <dc:creator>Microsoft Office User</dc:creator>
  <cp:lastModifiedBy>Microsoft Office User</cp:lastModifiedBy>
  <cp:revision>49</cp:revision>
  <dcterms:created xsi:type="dcterms:W3CDTF">2017-09-09T18:10:17Z</dcterms:created>
  <dcterms:modified xsi:type="dcterms:W3CDTF">2017-10-03T01:56:08Z</dcterms:modified>
</cp:coreProperties>
</file>